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4"/>
    <p:sldMasterId id="2147483677" r:id="rId5"/>
    <p:sldMasterId id="2147483903" r:id="rId6"/>
  </p:sldMasterIdLst>
  <p:notesMasterIdLst>
    <p:notesMasterId r:id="rId26"/>
  </p:notesMasterIdLst>
  <p:sldIdLst>
    <p:sldId id="262" r:id="rId7"/>
    <p:sldId id="328" r:id="rId8"/>
    <p:sldId id="263" r:id="rId9"/>
    <p:sldId id="256" r:id="rId10"/>
    <p:sldId id="264" r:id="rId11"/>
    <p:sldId id="265" r:id="rId12"/>
    <p:sldId id="257" r:id="rId13"/>
    <p:sldId id="267" r:id="rId14"/>
    <p:sldId id="259" r:id="rId15"/>
    <p:sldId id="268" r:id="rId16"/>
    <p:sldId id="269" r:id="rId17"/>
    <p:sldId id="260" r:id="rId18"/>
    <p:sldId id="317" r:id="rId19"/>
    <p:sldId id="318" r:id="rId20"/>
    <p:sldId id="320" r:id="rId21"/>
    <p:sldId id="322" r:id="rId22"/>
    <p:sldId id="325" r:id="rId23"/>
    <p:sldId id="327" r:id="rId24"/>
    <p:sldId id="27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441" autoAdjust="0"/>
  </p:normalViewPr>
  <p:slideViewPr>
    <p:cSldViewPr snapToGrid="0">
      <p:cViewPr varScale="1">
        <p:scale>
          <a:sx n="95" d="100"/>
          <a:sy n="95" d="100"/>
        </p:scale>
        <p:origin x="115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Disabilities%20Breakdown%20Cha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1"/>
    </mc:Choice>
    <mc:Fallback>
      <c:style val="21"/>
    </mc:Fallback>
  </mc:AlternateContent>
  <c:chart>
    <c:title>
      <c:tx>
        <c:rich>
          <a:bodyPr/>
          <a:lstStyle/>
          <a:p>
            <a:pPr>
              <a:defRPr/>
            </a:pPr>
            <a:r>
              <a:rPr lang="en-US" baseline="0"/>
              <a:t>Active Students by Disability</a:t>
            </a:r>
            <a:endParaRPr lang="en-US"/>
          </a:p>
        </c:rich>
      </c:tx>
      <c:overlay val="0"/>
    </c:title>
    <c:autoTitleDeleted val="0"/>
    <c:plotArea>
      <c:layout/>
      <c:barChart>
        <c:barDir val="col"/>
        <c:grouping val="clustered"/>
        <c:varyColors val="0"/>
        <c:ser>
          <c:idx val="0"/>
          <c:order val="0"/>
          <c:spPr>
            <a:ln>
              <a:solidFill>
                <a:schemeClr val="bg1"/>
              </a:solidFill>
            </a:ln>
          </c:spPr>
          <c:invertIfNegative val="0"/>
          <c:dPt>
            <c:idx val="0"/>
            <c:invertIfNegative val="0"/>
            <c:bubble3D val="0"/>
            <c:spPr>
              <a:solidFill>
                <a:srgbClr val="00B050"/>
              </a:solidFill>
              <a:ln>
                <a:solidFill>
                  <a:schemeClr val="bg1"/>
                </a:solidFill>
              </a:ln>
            </c:spPr>
            <c:extLst>
              <c:ext xmlns:c16="http://schemas.microsoft.com/office/drawing/2014/chart" uri="{C3380CC4-5D6E-409C-BE32-E72D297353CC}">
                <c16:uniqueId val="{00000001-7059-47D8-B795-9BC953EC70AB}"/>
              </c:ext>
            </c:extLst>
          </c:dPt>
          <c:dPt>
            <c:idx val="1"/>
            <c:invertIfNegative val="0"/>
            <c:bubble3D val="0"/>
            <c:spPr>
              <a:solidFill>
                <a:srgbClr val="0070C0"/>
              </a:solidFill>
              <a:ln>
                <a:solidFill>
                  <a:schemeClr val="bg1"/>
                </a:solidFill>
              </a:ln>
            </c:spPr>
            <c:extLst>
              <c:ext xmlns:c16="http://schemas.microsoft.com/office/drawing/2014/chart" uri="{C3380CC4-5D6E-409C-BE32-E72D297353CC}">
                <c16:uniqueId val="{00000003-7059-47D8-B795-9BC953EC70AB}"/>
              </c:ext>
            </c:extLst>
          </c:dPt>
          <c:dPt>
            <c:idx val="2"/>
            <c:invertIfNegative val="0"/>
            <c:bubble3D val="0"/>
            <c:spPr>
              <a:solidFill>
                <a:srgbClr val="FF6600"/>
              </a:solidFill>
              <a:ln>
                <a:solidFill>
                  <a:schemeClr val="bg1"/>
                </a:solidFill>
              </a:ln>
            </c:spPr>
            <c:extLst>
              <c:ext xmlns:c16="http://schemas.microsoft.com/office/drawing/2014/chart" uri="{C3380CC4-5D6E-409C-BE32-E72D297353CC}">
                <c16:uniqueId val="{00000005-7059-47D8-B795-9BC953EC70AB}"/>
              </c:ext>
            </c:extLst>
          </c:dPt>
          <c:dPt>
            <c:idx val="3"/>
            <c:invertIfNegative val="0"/>
            <c:bubble3D val="0"/>
            <c:spPr>
              <a:solidFill>
                <a:srgbClr val="FF0000"/>
              </a:solidFill>
              <a:ln>
                <a:solidFill>
                  <a:schemeClr val="bg1"/>
                </a:solidFill>
              </a:ln>
            </c:spPr>
            <c:extLst>
              <c:ext xmlns:c16="http://schemas.microsoft.com/office/drawing/2014/chart" uri="{C3380CC4-5D6E-409C-BE32-E72D297353CC}">
                <c16:uniqueId val="{00000007-7059-47D8-B795-9BC953EC70AB}"/>
              </c:ext>
            </c:extLst>
          </c:dPt>
          <c:dPt>
            <c:idx val="4"/>
            <c:invertIfNegative val="0"/>
            <c:bubble3D val="0"/>
            <c:spPr>
              <a:solidFill>
                <a:srgbClr val="FFFF00"/>
              </a:solidFill>
              <a:ln>
                <a:solidFill>
                  <a:schemeClr val="bg1"/>
                </a:solidFill>
              </a:ln>
            </c:spPr>
            <c:extLst>
              <c:ext xmlns:c16="http://schemas.microsoft.com/office/drawing/2014/chart" uri="{C3380CC4-5D6E-409C-BE32-E72D297353CC}">
                <c16:uniqueId val="{00000009-7059-47D8-B795-9BC953EC70AB}"/>
              </c:ext>
            </c:extLst>
          </c:dPt>
          <c:dPt>
            <c:idx val="5"/>
            <c:invertIfNegative val="0"/>
            <c:bubble3D val="0"/>
            <c:spPr>
              <a:solidFill>
                <a:schemeClr val="accent3">
                  <a:lumMod val="75000"/>
                </a:schemeClr>
              </a:solidFill>
              <a:ln>
                <a:solidFill>
                  <a:schemeClr val="bg1"/>
                </a:solidFill>
              </a:ln>
            </c:spPr>
            <c:extLst>
              <c:ext xmlns:c16="http://schemas.microsoft.com/office/drawing/2014/chart" uri="{C3380CC4-5D6E-409C-BE32-E72D297353CC}">
                <c16:uniqueId val="{0000000B-7059-47D8-B795-9BC953EC70AB}"/>
              </c:ext>
            </c:extLst>
          </c:dPt>
          <c:dPt>
            <c:idx val="6"/>
            <c:invertIfNegative val="0"/>
            <c:bubble3D val="0"/>
            <c:spPr>
              <a:solidFill>
                <a:srgbClr val="7030A0"/>
              </a:solidFill>
              <a:ln>
                <a:solidFill>
                  <a:schemeClr val="bg1"/>
                </a:solidFill>
              </a:ln>
            </c:spPr>
            <c:extLst>
              <c:ext xmlns:c16="http://schemas.microsoft.com/office/drawing/2014/chart" uri="{C3380CC4-5D6E-409C-BE32-E72D297353CC}">
                <c16:uniqueId val="{0000000D-7059-47D8-B795-9BC953EC70AB}"/>
              </c:ext>
            </c:extLst>
          </c:dPt>
          <c:dPt>
            <c:idx val="7"/>
            <c:invertIfNegative val="0"/>
            <c:bubble3D val="0"/>
            <c:spPr>
              <a:solidFill>
                <a:srgbClr val="00B0F0"/>
              </a:solidFill>
              <a:ln>
                <a:solidFill>
                  <a:schemeClr val="bg1"/>
                </a:solidFill>
              </a:ln>
            </c:spPr>
            <c:extLst>
              <c:ext xmlns:c16="http://schemas.microsoft.com/office/drawing/2014/chart" uri="{C3380CC4-5D6E-409C-BE32-E72D297353CC}">
                <c16:uniqueId val="{0000000F-7059-47D8-B795-9BC953EC70AB}"/>
              </c:ext>
            </c:extLst>
          </c:dPt>
          <c:dPt>
            <c:idx val="8"/>
            <c:invertIfNegative val="0"/>
            <c:bubble3D val="0"/>
            <c:spPr>
              <a:solidFill>
                <a:srgbClr val="99FF33"/>
              </a:solidFill>
              <a:ln>
                <a:solidFill>
                  <a:schemeClr val="bg1"/>
                </a:solidFill>
              </a:ln>
            </c:spPr>
            <c:extLst>
              <c:ext xmlns:c16="http://schemas.microsoft.com/office/drawing/2014/chart" uri="{C3380CC4-5D6E-409C-BE32-E72D297353CC}">
                <c16:uniqueId val="{00000011-7059-47D8-B795-9BC953EC70AB}"/>
              </c:ext>
            </c:extLst>
          </c:dPt>
          <c:dPt>
            <c:idx val="9"/>
            <c:invertIfNegative val="0"/>
            <c:bubble3D val="0"/>
            <c:spPr>
              <a:solidFill>
                <a:srgbClr val="FF33CC"/>
              </a:solidFill>
              <a:ln>
                <a:solidFill>
                  <a:schemeClr val="bg1"/>
                </a:solidFill>
              </a:ln>
            </c:spPr>
            <c:extLst>
              <c:ext xmlns:c16="http://schemas.microsoft.com/office/drawing/2014/chart" uri="{C3380CC4-5D6E-409C-BE32-E72D297353CC}">
                <c16:uniqueId val="{00000013-7059-47D8-B795-9BC953EC70AB}"/>
              </c:ext>
            </c:extLst>
          </c:dPt>
          <c:dPt>
            <c:idx val="10"/>
            <c:invertIfNegative val="0"/>
            <c:bubble3D val="0"/>
            <c:spPr>
              <a:solidFill>
                <a:schemeClr val="accent2">
                  <a:lumMod val="75000"/>
                </a:schemeClr>
              </a:solidFill>
              <a:ln>
                <a:solidFill>
                  <a:schemeClr val="bg1"/>
                </a:solidFill>
              </a:ln>
            </c:spPr>
            <c:extLst>
              <c:ext xmlns:c16="http://schemas.microsoft.com/office/drawing/2014/chart" uri="{C3380CC4-5D6E-409C-BE32-E72D297353CC}">
                <c16:uniqueId val="{00000015-7059-47D8-B795-9BC953EC70AB}"/>
              </c:ext>
            </c:extLst>
          </c:dPt>
          <c:dPt>
            <c:idx val="11"/>
            <c:invertIfNegative val="0"/>
            <c:bubble3D val="0"/>
            <c:spPr>
              <a:solidFill>
                <a:srgbClr val="FFC000"/>
              </a:solidFill>
              <a:ln>
                <a:solidFill>
                  <a:schemeClr val="bg1"/>
                </a:solidFill>
              </a:ln>
            </c:spPr>
            <c:extLst>
              <c:ext xmlns:c16="http://schemas.microsoft.com/office/drawing/2014/chart" uri="{C3380CC4-5D6E-409C-BE32-E72D297353CC}">
                <c16:uniqueId val="{00000017-7059-47D8-B795-9BC953EC70AB}"/>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'[Disabilities Breakdown Chart.xlsx]Current month'!$A$3:$A$15</c:f>
              <c:strCache>
                <c:ptCount val="13"/>
                <c:pt idx="0">
                  <c:v>Psychological</c:v>
                </c:pt>
                <c:pt idx="1">
                  <c:v>ADHD</c:v>
                </c:pt>
                <c:pt idx="2">
                  <c:v>Specific Learning Disorder</c:v>
                </c:pt>
                <c:pt idx="3">
                  <c:v>Health Related</c:v>
                </c:pt>
                <c:pt idx="4">
                  <c:v>Autism Spectrum Disorder</c:v>
                </c:pt>
                <c:pt idx="5">
                  <c:v>Sensory</c:v>
                </c:pt>
                <c:pt idx="6">
                  <c:v>Neurological</c:v>
                </c:pt>
                <c:pt idx="7">
                  <c:v>Physical Mobility</c:v>
                </c:pt>
                <c:pt idx="8">
                  <c:v>Provisional</c:v>
                </c:pt>
                <c:pt idx="9">
                  <c:v>Intellectual</c:v>
                </c:pt>
                <c:pt idx="10">
                  <c:v>Temporary Medical Conditions</c:v>
                </c:pt>
                <c:pt idx="11">
                  <c:v>Communication Disorder</c:v>
                </c:pt>
                <c:pt idx="12">
                  <c:v>Motor</c:v>
                </c:pt>
              </c:strCache>
            </c:strRef>
          </c:cat>
          <c:val>
            <c:numRef>
              <c:f>'[Disabilities Breakdown Chart.xlsx]Current month'!$B$3:$B$16</c:f>
              <c:numCache>
                <c:formatCode>General</c:formatCode>
                <c:ptCount val="14"/>
                <c:pt idx="0">
                  <c:v>368</c:v>
                </c:pt>
                <c:pt idx="1">
                  <c:v>326</c:v>
                </c:pt>
                <c:pt idx="2">
                  <c:v>249</c:v>
                </c:pt>
                <c:pt idx="3">
                  <c:v>206</c:v>
                </c:pt>
                <c:pt idx="4">
                  <c:v>95</c:v>
                </c:pt>
                <c:pt idx="5">
                  <c:v>61</c:v>
                </c:pt>
                <c:pt idx="6">
                  <c:v>56</c:v>
                </c:pt>
                <c:pt idx="7">
                  <c:v>38</c:v>
                </c:pt>
                <c:pt idx="8">
                  <c:v>16</c:v>
                </c:pt>
                <c:pt idx="9">
                  <c:v>11</c:v>
                </c:pt>
                <c:pt idx="10">
                  <c:v>5</c:v>
                </c:pt>
                <c:pt idx="11">
                  <c:v>3</c:v>
                </c:pt>
                <c:pt idx="12">
                  <c:v>1</c:v>
                </c:pt>
                <c:pt idx="13">
                  <c:v>0</c:v>
                </c:pt>
              </c:numCache>
            </c:numRef>
          </c:val>
          <c:extLst>
            <c:ext xmlns:c16="http://schemas.microsoft.com/office/drawing/2014/chart" uri="{C3380CC4-5D6E-409C-BE32-E72D297353CC}">
              <c16:uniqueId val="{00000018-7059-47D8-B795-9BC953EC70AB}"/>
            </c:ext>
          </c:extLst>
        </c:ser>
        <c:dLbls>
          <c:showLegendKey val="0"/>
          <c:showVal val="0"/>
          <c:showCatName val="0"/>
          <c:showSerName val="0"/>
          <c:showPercent val="0"/>
          <c:showBubbleSize val="0"/>
        </c:dLbls>
        <c:gapWidth val="150"/>
        <c:axId val="101004800"/>
        <c:axId val="101006336"/>
      </c:barChart>
      <c:catAx>
        <c:axId val="101004800"/>
        <c:scaling>
          <c:orientation val="minMax"/>
        </c:scaling>
        <c:delete val="0"/>
        <c:axPos val="b"/>
        <c:numFmt formatCode="General" sourceLinked="0"/>
        <c:majorTickMark val="none"/>
        <c:minorTickMark val="none"/>
        <c:tickLblPos val="nextTo"/>
        <c:crossAx val="101006336"/>
        <c:crosses val="autoZero"/>
        <c:auto val="1"/>
        <c:lblAlgn val="ctr"/>
        <c:lblOffset val="100"/>
        <c:noMultiLvlLbl val="0"/>
      </c:catAx>
      <c:valAx>
        <c:axId val="101006336"/>
        <c:scaling>
          <c:orientation val="minMax"/>
        </c:scaling>
        <c:delete val="0"/>
        <c:axPos val="l"/>
        <c:majorGridlines/>
        <c:numFmt formatCode="General" sourceLinked="1"/>
        <c:majorTickMark val="none"/>
        <c:minorTickMark val="none"/>
        <c:tickLblPos val="nextTo"/>
        <c:crossAx val="101004800"/>
        <c:crosses val="autoZero"/>
        <c:crossBetween val="between"/>
      </c:valAx>
    </c:plotArea>
    <c:plotVisOnly val="1"/>
    <c:dispBlanksAs val="gap"/>
    <c:showDLblsOverMax val="0"/>
  </c:chart>
  <c:txPr>
    <a:bodyPr/>
    <a:lstStyle/>
    <a:p>
      <a:pPr>
        <a:defRPr baseline="0">
          <a:latin typeface="Arial" pitchFamily="34" charset="0"/>
        </a:defRPr>
      </a:pPr>
      <a:endParaRPr lang="en-US"/>
    </a:p>
  </c:txPr>
  <c:externalData r:id="rId1">
    <c:autoUpdate val="0"/>
  </c:externalData>
</c:chartSpace>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3.xml.rels><?xml version="1.0" encoding="UTF-8" standalone="yes"?>
<Relationships xmlns="http://schemas.openxmlformats.org/package/2006/relationships"><Relationship Id="rId2" Type="http://schemas.openxmlformats.org/officeDocument/2006/relationships/hyperlink" Target="http://www.uakron.edu/access/forms" TargetMode="External"/><Relationship Id="rId1" Type="http://schemas.openxmlformats.org/officeDocument/2006/relationships/hyperlink" Target="http://www.uakron.edu/access"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2" Type="http://schemas.openxmlformats.org/officeDocument/2006/relationships/hyperlink" Target="http://www.uakron.edu/access/forms" TargetMode="External"/><Relationship Id="rId1" Type="http://schemas.openxmlformats.org/officeDocument/2006/relationships/hyperlink" Target="http://www.uakron.edu/access"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F932C-3EAB-45B2-8E2D-09AEBC8F6009}"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A80531A6-AED5-4805-A3DF-B15265CD0E6D}">
      <dgm:prSet/>
      <dgm:spPr/>
      <dgm:t>
        <a:bodyPr/>
        <a:lstStyle/>
        <a:p>
          <a:r>
            <a:rPr lang="en-US" dirty="0"/>
            <a:t>Open to all University of Akron students</a:t>
          </a:r>
        </a:p>
      </dgm:t>
    </dgm:pt>
    <dgm:pt modelId="{788FEF8D-75FF-48A4-A253-02955FEE3175}" type="parTrans" cxnId="{0E0B205C-8B4C-4438-97F5-BE441E0D0648}">
      <dgm:prSet/>
      <dgm:spPr/>
      <dgm:t>
        <a:bodyPr/>
        <a:lstStyle/>
        <a:p>
          <a:endParaRPr lang="en-US"/>
        </a:p>
      </dgm:t>
    </dgm:pt>
    <dgm:pt modelId="{E4224037-4503-4EE1-83A1-D93873B9CC7D}" type="sibTrans" cxnId="{0E0B205C-8B4C-4438-97F5-BE441E0D0648}">
      <dgm:prSet/>
      <dgm:spPr/>
      <dgm:t>
        <a:bodyPr/>
        <a:lstStyle/>
        <a:p>
          <a:endParaRPr lang="en-US"/>
        </a:p>
      </dgm:t>
    </dgm:pt>
    <dgm:pt modelId="{E1F89E0D-FF4A-4538-91BD-E087E6B6B63A}">
      <dgm:prSet/>
      <dgm:spPr/>
      <dgm:t>
        <a:bodyPr/>
        <a:lstStyle/>
        <a:p>
          <a:r>
            <a:rPr lang="en-US" dirty="0"/>
            <a:t>Group, individual, career, and educational counseling – in-person and virtual available (must be in Ohio)</a:t>
          </a:r>
        </a:p>
      </dgm:t>
    </dgm:pt>
    <dgm:pt modelId="{0B9F5DBE-23B3-4AE9-B938-1B6F6DC1C26B}" type="parTrans" cxnId="{ABDDDB7A-19D5-48DC-A75B-E4AB5A726B98}">
      <dgm:prSet/>
      <dgm:spPr/>
      <dgm:t>
        <a:bodyPr/>
        <a:lstStyle/>
        <a:p>
          <a:endParaRPr lang="en-US"/>
        </a:p>
      </dgm:t>
    </dgm:pt>
    <dgm:pt modelId="{4CA11B1D-FCF7-4AD2-8DC3-C6366E445442}" type="sibTrans" cxnId="{ABDDDB7A-19D5-48DC-A75B-E4AB5A726B98}">
      <dgm:prSet/>
      <dgm:spPr/>
      <dgm:t>
        <a:bodyPr/>
        <a:lstStyle/>
        <a:p>
          <a:endParaRPr lang="en-US"/>
        </a:p>
      </dgm:t>
    </dgm:pt>
    <dgm:pt modelId="{4486804D-75C0-439D-9741-51F0F0860705}">
      <dgm:prSet/>
      <dgm:spPr/>
      <dgm:t>
        <a:bodyPr/>
        <a:lstStyle/>
        <a:p>
          <a:r>
            <a:rPr lang="en-US" dirty="0"/>
            <a:t>Learning Disability/ADHD/Autism testing, psychological testing</a:t>
          </a:r>
        </a:p>
      </dgm:t>
    </dgm:pt>
    <dgm:pt modelId="{64C01C4B-D82F-4971-9F3E-C8400AC04EE3}" type="parTrans" cxnId="{4F73362A-1DA1-49FF-83AA-BD7EAE15286D}">
      <dgm:prSet/>
      <dgm:spPr/>
      <dgm:t>
        <a:bodyPr/>
        <a:lstStyle/>
        <a:p>
          <a:endParaRPr lang="en-US"/>
        </a:p>
      </dgm:t>
    </dgm:pt>
    <dgm:pt modelId="{D9B991A8-94F5-4ECE-9D4B-4F69F9DDA686}" type="sibTrans" cxnId="{4F73362A-1DA1-49FF-83AA-BD7EAE15286D}">
      <dgm:prSet/>
      <dgm:spPr/>
      <dgm:t>
        <a:bodyPr/>
        <a:lstStyle/>
        <a:p>
          <a:endParaRPr lang="en-US"/>
        </a:p>
      </dgm:t>
    </dgm:pt>
    <dgm:pt modelId="{5EF197C8-0620-413B-A0ED-68A960C1A790}">
      <dgm:prSet/>
      <dgm:spPr/>
      <dgm:t>
        <a:bodyPr/>
        <a:lstStyle/>
        <a:p>
          <a:r>
            <a:rPr lang="en-US" dirty="0"/>
            <a:t>Workshops and Outreach</a:t>
          </a:r>
        </a:p>
      </dgm:t>
    </dgm:pt>
    <dgm:pt modelId="{738C2092-5672-45C4-B4F0-4F199A5FDFE0}" type="parTrans" cxnId="{9EEAE53A-89CF-4382-A148-DA8BB0D094D3}">
      <dgm:prSet/>
      <dgm:spPr/>
      <dgm:t>
        <a:bodyPr/>
        <a:lstStyle/>
        <a:p>
          <a:endParaRPr lang="en-US"/>
        </a:p>
      </dgm:t>
    </dgm:pt>
    <dgm:pt modelId="{6DEBCA9A-3521-45FF-95D4-81E1FEF6517A}" type="sibTrans" cxnId="{9EEAE53A-89CF-4382-A148-DA8BB0D094D3}">
      <dgm:prSet/>
      <dgm:spPr/>
      <dgm:t>
        <a:bodyPr/>
        <a:lstStyle/>
        <a:p>
          <a:endParaRPr lang="en-US"/>
        </a:p>
      </dgm:t>
    </dgm:pt>
    <dgm:pt modelId="{96198F47-6C88-4503-B7B0-A7544AEE4C8A}">
      <dgm:prSet/>
      <dgm:spPr/>
      <dgm:t>
        <a:bodyPr/>
        <a:lstStyle/>
        <a:p>
          <a:r>
            <a:rPr lang="en-US" dirty="0"/>
            <a:t>Accredited by IACS (International Accreditation of Counseling Services), Internship accredited by APA (American Psychological Association)</a:t>
          </a:r>
        </a:p>
      </dgm:t>
    </dgm:pt>
    <dgm:pt modelId="{12EE51F9-26F8-4F77-B7EC-328E31B1930D}" type="parTrans" cxnId="{96B076E0-3CA3-49AD-B1A4-C04B57CB711D}">
      <dgm:prSet/>
      <dgm:spPr/>
      <dgm:t>
        <a:bodyPr/>
        <a:lstStyle/>
        <a:p>
          <a:endParaRPr lang="en-US"/>
        </a:p>
      </dgm:t>
    </dgm:pt>
    <dgm:pt modelId="{D1B89B84-ABCA-45F2-A203-89D4DF4EFE92}" type="sibTrans" cxnId="{96B076E0-3CA3-49AD-B1A4-C04B57CB711D}">
      <dgm:prSet/>
      <dgm:spPr/>
      <dgm:t>
        <a:bodyPr/>
        <a:lstStyle/>
        <a:p>
          <a:endParaRPr lang="en-US"/>
        </a:p>
      </dgm:t>
    </dgm:pt>
    <dgm:pt modelId="{5D2CDB47-6BDD-473A-BA97-EA4C54BC96FE}">
      <dgm:prSet phldr="0"/>
      <dgm:spPr/>
      <dgm:t>
        <a:bodyPr/>
        <a:lstStyle/>
        <a:p>
          <a:pPr rtl="0"/>
          <a:r>
            <a:rPr lang="en-US" dirty="0"/>
            <a:t>FREE AND CONFIDENTIAL</a:t>
          </a:r>
        </a:p>
      </dgm:t>
    </dgm:pt>
    <dgm:pt modelId="{908BFC4E-C477-4DA5-A819-DF9B50E7B803}" type="parTrans" cxnId="{532F83A6-A90F-4B54-9F50-28E624498C98}">
      <dgm:prSet/>
      <dgm:spPr/>
      <dgm:t>
        <a:bodyPr/>
        <a:lstStyle/>
        <a:p>
          <a:endParaRPr lang="en-US"/>
        </a:p>
      </dgm:t>
    </dgm:pt>
    <dgm:pt modelId="{ABD4E6D6-0C89-4F19-AA1F-73B87B041AC1}" type="sibTrans" cxnId="{532F83A6-A90F-4B54-9F50-28E624498C98}">
      <dgm:prSet/>
      <dgm:spPr/>
      <dgm:t>
        <a:bodyPr/>
        <a:lstStyle/>
        <a:p>
          <a:endParaRPr lang="en-US"/>
        </a:p>
      </dgm:t>
    </dgm:pt>
    <dgm:pt modelId="{C4F221D2-2D6C-46FD-B38F-B7DCDE5971FE}" type="pres">
      <dgm:prSet presAssocID="{78EF932C-3EAB-45B2-8E2D-09AEBC8F6009}" presName="linear" presStyleCnt="0">
        <dgm:presLayoutVars>
          <dgm:animLvl val="lvl"/>
          <dgm:resizeHandles val="exact"/>
        </dgm:presLayoutVars>
      </dgm:prSet>
      <dgm:spPr/>
    </dgm:pt>
    <dgm:pt modelId="{FAEB6926-E17B-438F-8348-9CA3BE1AA2D0}" type="pres">
      <dgm:prSet presAssocID="{A80531A6-AED5-4805-A3DF-B15265CD0E6D}" presName="parentText" presStyleLbl="node1" presStyleIdx="0" presStyleCnt="6">
        <dgm:presLayoutVars>
          <dgm:chMax val="0"/>
          <dgm:bulletEnabled val="1"/>
        </dgm:presLayoutVars>
      </dgm:prSet>
      <dgm:spPr/>
    </dgm:pt>
    <dgm:pt modelId="{1902BE65-7152-455E-92D3-8C3AFC679849}" type="pres">
      <dgm:prSet presAssocID="{E4224037-4503-4EE1-83A1-D93873B9CC7D}" presName="spacer" presStyleCnt="0"/>
      <dgm:spPr/>
    </dgm:pt>
    <dgm:pt modelId="{D8965F80-F256-4083-A764-4A42D90C1300}" type="pres">
      <dgm:prSet presAssocID="{5D2CDB47-6BDD-473A-BA97-EA4C54BC96FE}" presName="parentText" presStyleLbl="node1" presStyleIdx="1" presStyleCnt="6">
        <dgm:presLayoutVars>
          <dgm:chMax val="0"/>
          <dgm:bulletEnabled val="1"/>
        </dgm:presLayoutVars>
      </dgm:prSet>
      <dgm:spPr/>
    </dgm:pt>
    <dgm:pt modelId="{61075C28-0B7D-46AF-B98A-AA59C6526C8B}" type="pres">
      <dgm:prSet presAssocID="{ABD4E6D6-0C89-4F19-AA1F-73B87B041AC1}" presName="spacer" presStyleCnt="0"/>
      <dgm:spPr/>
    </dgm:pt>
    <dgm:pt modelId="{A98FBE39-AE8A-4D6C-AC4F-F3514B3046FD}" type="pres">
      <dgm:prSet presAssocID="{E1F89E0D-FF4A-4538-91BD-E087E6B6B63A}" presName="parentText" presStyleLbl="node1" presStyleIdx="2" presStyleCnt="6">
        <dgm:presLayoutVars>
          <dgm:chMax val="0"/>
          <dgm:bulletEnabled val="1"/>
        </dgm:presLayoutVars>
      </dgm:prSet>
      <dgm:spPr/>
    </dgm:pt>
    <dgm:pt modelId="{172FE163-5F25-4708-AEA4-4FDBCE828EE6}" type="pres">
      <dgm:prSet presAssocID="{4CA11B1D-FCF7-4AD2-8DC3-C6366E445442}" presName="spacer" presStyleCnt="0"/>
      <dgm:spPr/>
    </dgm:pt>
    <dgm:pt modelId="{4B4ED3FB-3537-4048-B4FA-0D7E7A9D555A}" type="pres">
      <dgm:prSet presAssocID="{4486804D-75C0-439D-9741-51F0F0860705}" presName="parentText" presStyleLbl="node1" presStyleIdx="3" presStyleCnt="6">
        <dgm:presLayoutVars>
          <dgm:chMax val="0"/>
          <dgm:bulletEnabled val="1"/>
        </dgm:presLayoutVars>
      </dgm:prSet>
      <dgm:spPr/>
    </dgm:pt>
    <dgm:pt modelId="{30ABC1C1-1887-4CCF-93B6-3E53D52022B7}" type="pres">
      <dgm:prSet presAssocID="{D9B991A8-94F5-4ECE-9D4B-4F69F9DDA686}" presName="spacer" presStyleCnt="0"/>
      <dgm:spPr/>
    </dgm:pt>
    <dgm:pt modelId="{BCD82050-7F0A-4A8C-B522-2D02265C82CC}" type="pres">
      <dgm:prSet presAssocID="{5EF197C8-0620-413B-A0ED-68A960C1A790}" presName="parentText" presStyleLbl="node1" presStyleIdx="4" presStyleCnt="6">
        <dgm:presLayoutVars>
          <dgm:chMax val="0"/>
          <dgm:bulletEnabled val="1"/>
        </dgm:presLayoutVars>
      </dgm:prSet>
      <dgm:spPr/>
    </dgm:pt>
    <dgm:pt modelId="{B44722B4-8AB2-403F-A531-EA90CD2B220B}" type="pres">
      <dgm:prSet presAssocID="{6DEBCA9A-3521-45FF-95D4-81E1FEF6517A}" presName="spacer" presStyleCnt="0"/>
      <dgm:spPr/>
    </dgm:pt>
    <dgm:pt modelId="{0E6E4F0F-245C-4473-9BC4-328E1F796F14}" type="pres">
      <dgm:prSet presAssocID="{96198F47-6C88-4503-B7B0-A7544AEE4C8A}" presName="parentText" presStyleLbl="node1" presStyleIdx="5" presStyleCnt="6">
        <dgm:presLayoutVars>
          <dgm:chMax val="0"/>
          <dgm:bulletEnabled val="1"/>
        </dgm:presLayoutVars>
      </dgm:prSet>
      <dgm:spPr/>
    </dgm:pt>
  </dgm:ptLst>
  <dgm:cxnLst>
    <dgm:cxn modelId="{4F73362A-1DA1-49FF-83AA-BD7EAE15286D}" srcId="{78EF932C-3EAB-45B2-8E2D-09AEBC8F6009}" destId="{4486804D-75C0-439D-9741-51F0F0860705}" srcOrd="3" destOrd="0" parTransId="{64C01C4B-D82F-4971-9F3E-C8400AC04EE3}" sibTransId="{D9B991A8-94F5-4ECE-9D4B-4F69F9DDA686}"/>
    <dgm:cxn modelId="{9EEAE53A-89CF-4382-A148-DA8BB0D094D3}" srcId="{78EF932C-3EAB-45B2-8E2D-09AEBC8F6009}" destId="{5EF197C8-0620-413B-A0ED-68A960C1A790}" srcOrd="4" destOrd="0" parTransId="{738C2092-5672-45C4-B4F0-4F199A5FDFE0}" sibTransId="{6DEBCA9A-3521-45FF-95D4-81E1FEF6517A}"/>
    <dgm:cxn modelId="{0E0B205C-8B4C-4438-97F5-BE441E0D0648}" srcId="{78EF932C-3EAB-45B2-8E2D-09AEBC8F6009}" destId="{A80531A6-AED5-4805-A3DF-B15265CD0E6D}" srcOrd="0" destOrd="0" parTransId="{788FEF8D-75FF-48A4-A253-02955FEE3175}" sibTransId="{E4224037-4503-4EE1-83A1-D93873B9CC7D}"/>
    <dgm:cxn modelId="{49BDCA48-4572-481B-8AC6-567262E46711}" type="presOf" srcId="{5D2CDB47-6BDD-473A-BA97-EA4C54BC96FE}" destId="{D8965F80-F256-4083-A764-4A42D90C1300}" srcOrd="0" destOrd="0" presId="urn:microsoft.com/office/officeart/2005/8/layout/vList2"/>
    <dgm:cxn modelId="{9B943053-7B19-460F-B018-91C7FE513388}" type="presOf" srcId="{96198F47-6C88-4503-B7B0-A7544AEE4C8A}" destId="{0E6E4F0F-245C-4473-9BC4-328E1F796F14}" srcOrd="0" destOrd="0" presId="urn:microsoft.com/office/officeart/2005/8/layout/vList2"/>
    <dgm:cxn modelId="{ABDDDB7A-19D5-48DC-A75B-E4AB5A726B98}" srcId="{78EF932C-3EAB-45B2-8E2D-09AEBC8F6009}" destId="{E1F89E0D-FF4A-4538-91BD-E087E6B6B63A}" srcOrd="2" destOrd="0" parTransId="{0B9F5DBE-23B3-4AE9-B938-1B6F6DC1C26B}" sibTransId="{4CA11B1D-FCF7-4AD2-8DC3-C6366E445442}"/>
    <dgm:cxn modelId="{699F478E-8D9D-4163-9BB8-6E1625818414}" type="presOf" srcId="{4486804D-75C0-439D-9741-51F0F0860705}" destId="{4B4ED3FB-3537-4048-B4FA-0D7E7A9D555A}" srcOrd="0" destOrd="0" presId="urn:microsoft.com/office/officeart/2005/8/layout/vList2"/>
    <dgm:cxn modelId="{532F83A6-A90F-4B54-9F50-28E624498C98}" srcId="{78EF932C-3EAB-45B2-8E2D-09AEBC8F6009}" destId="{5D2CDB47-6BDD-473A-BA97-EA4C54BC96FE}" srcOrd="1" destOrd="0" parTransId="{908BFC4E-C477-4DA5-A819-DF9B50E7B803}" sibTransId="{ABD4E6D6-0C89-4F19-AA1F-73B87B041AC1}"/>
    <dgm:cxn modelId="{804B91BB-8B50-4C8F-86A1-1E42A26B6FB4}" type="presOf" srcId="{78EF932C-3EAB-45B2-8E2D-09AEBC8F6009}" destId="{C4F221D2-2D6C-46FD-B38F-B7DCDE5971FE}" srcOrd="0" destOrd="0" presId="urn:microsoft.com/office/officeart/2005/8/layout/vList2"/>
    <dgm:cxn modelId="{3FD53FC9-D9D3-4856-9251-BF4B9F2DA7DF}" type="presOf" srcId="{A80531A6-AED5-4805-A3DF-B15265CD0E6D}" destId="{FAEB6926-E17B-438F-8348-9CA3BE1AA2D0}" srcOrd="0" destOrd="0" presId="urn:microsoft.com/office/officeart/2005/8/layout/vList2"/>
    <dgm:cxn modelId="{3C2D2CE0-7655-4FCB-A1B5-E468A50A80E5}" type="presOf" srcId="{5EF197C8-0620-413B-A0ED-68A960C1A790}" destId="{BCD82050-7F0A-4A8C-B522-2D02265C82CC}" srcOrd="0" destOrd="0" presId="urn:microsoft.com/office/officeart/2005/8/layout/vList2"/>
    <dgm:cxn modelId="{96B076E0-3CA3-49AD-B1A4-C04B57CB711D}" srcId="{78EF932C-3EAB-45B2-8E2D-09AEBC8F6009}" destId="{96198F47-6C88-4503-B7B0-A7544AEE4C8A}" srcOrd="5" destOrd="0" parTransId="{12EE51F9-26F8-4F77-B7EC-328E31B1930D}" sibTransId="{D1B89B84-ABCA-45F2-A203-89D4DF4EFE92}"/>
    <dgm:cxn modelId="{2AF747F3-AFB2-4E78-A0A3-01148CB691B8}" type="presOf" srcId="{E1F89E0D-FF4A-4538-91BD-E087E6B6B63A}" destId="{A98FBE39-AE8A-4D6C-AC4F-F3514B3046FD}" srcOrd="0" destOrd="0" presId="urn:microsoft.com/office/officeart/2005/8/layout/vList2"/>
    <dgm:cxn modelId="{A7B50D90-51A7-4013-AE85-0CE8B1676F21}" type="presParOf" srcId="{C4F221D2-2D6C-46FD-B38F-B7DCDE5971FE}" destId="{FAEB6926-E17B-438F-8348-9CA3BE1AA2D0}" srcOrd="0" destOrd="0" presId="urn:microsoft.com/office/officeart/2005/8/layout/vList2"/>
    <dgm:cxn modelId="{6B01C165-271D-456B-BA38-A99584FE53F3}" type="presParOf" srcId="{C4F221D2-2D6C-46FD-B38F-B7DCDE5971FE}" destId="{1902BE65-7152-455E-92D3-8C3AFC679849}" srcOrd="1" destOrd="0" presId="urn:microsoft.com/office/officeart/2005/8/layout/vList2"/>
    <dgm:cxn modelId="{F58674FA-1029-464C-A23B-641FF9FD1124}" type="presParOf" srcId="{C4F221D2-2D6C-46FD-B38F-B7DCDE5971FE}" destId="{D8965F80-F256-4083-A764-4A42D90C1300}" srcOrd="2" destOrd="0" presId="urn:microsoft.com/office/officeart/2005/8/layout/vList2"/>
    <dgm:cxn modelId="{9A99D787-F4CB-4813-B163-3FC5A457777D}" type="presParOf" srcId="{C4F221D2-2D6C-46FD-B38F-B7DCDE5971FE}" destId="{61075C28-0B7D-46AF-B98A-AA59C6526C8B}" srcOrd="3" destOrd="0" presId="urn:microsoft.com/office/officeart/2005/8/layout/vList2"/>
    <dgm:cxn modelId="{D7529E6B-805A-4845-B87D-F652F94CC69F}" type="presParOf" srcId="{C4F221D2-2D6C-46FD-B38F-B7DCDE5971FE}" destId="{A98FBE39-AE8A-4D6C-AC4F-F3514B3046FD}" srcOrd="4" destOrd="0" presId="urn:microsoft.com/office/officeart/2005/8/layout/vList2"/>
    <dgm:cxn modelId="{21D08361-2622-44D3-8BC5-99348BF241F2}" type="presParOf" srcId="{C4F221D2-2D6C-46FD-B38F-B7DCDE5971FE}" destId="{172FE163-5F25-4708-AEA4-4FDBCE828EE6}" srcOrd="5" destOrd="0" presId="urn:microsoft.com/office/officeart/2005/8/layout/vList2"/>
    <dgm:cxn modelId="{5E5C840C-92D2-44A7-88E9-C95B75760B0A}" type="presParOf" srcId="{C4F221D2-2D6C-46FD-B38F-B7DCDE5971FE}" destId="{4B4ED3FB-3537-4048-B4FA-0D7E7A9D555A}" srcOrd="6" destOrd="0" presId="urn:microsoft.com/office/officeart/2005/8/layout/vList2"/>
    <dgm:cxn modelId="{5351C3AD-B57E-4C89-9179-1CD39FC0583F}" type="presParOf" srcId="{C4F221D2-2D6C-46FD-B38F-B7DCDE5971FE}" destId="{30ABC1C1-1887-4CCF-93B6-3E53D52022B7}" srcOrd="7" destOrd="0" presId="urn:microsoft.com/office/officeart/2005/8/layout/vList2"/>
    <dgm:cxn modelId="{5AA61B3C-0583-4BCD-93A5-CBDA8E3A6C6E}" type="presParOf" srcId="{C4F221D2-2D6C-46FD-B38F-B7DCDE5971FE}" destId="{BCD82050-7F0A-4A8C-B522-2D02265C82CC}" srcOrd="8" destOrd="0" presId="urn:microsoft.com/office/officeart/2005/8/layout/vList2"/>
    <dgm:cxn modelId="{87B1BE33-FCFA-4EF6-942A-2BD52F4BB11A}" type="presParOf" srcId="{C4F221D2-2D6C-46FD-B38F-B7DCDE5971FE}" destId="{B44722B4-8AB2-403F-A531-EA90CD2B220B}" srcOrd="9" destOrd="0" presId="urn:microsoft.com/office/officeart/2005/8/layout/vList2"/>
    <dgm:cxn modelId="{F7F38466-282C-41E8-83FF-D3ACFC60244A}" type="presParOf" srcId="{C4F221D2-2D6C-46FD-B38F-B7DCDE5971FE}" destId="{0E6E4F0F-245C-4473-9BC4-328E1F796F1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257F9B-7607-47A2-89EB-EBFD96BAFC2A}"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7FAB31AF-B753-42FC-97FE-18189A399198}">
      <dgm:prSet/>
      <dgm:spPr/>
      <dgm:t>
        <a:bodyPr/>
        <a:lstStyle/>
        <a:p>
          <a:pPr>
            <a:lnSpc>
              <a:spcPct val="100000"/>
            </a:lnSpc>
            <a:defRPr cap="all"/>
          </a:pPr>
          <a:r>
            <a:rPr lang="en-US" dirty="0"/>
            <a:t>Connect with and help others</a:t>
          </a:r>
        </a:p>
      </dgm:t>
    </dgm:pt>
    <dgm:pt modelId="{BFAB5740-546E-4805-917B-2A1139C82355}" type="parTrans" cxnId="{AEC34BCC-3CE2-4BA5-9209-E9AFD63BBBD1}">
      <dgm:prSet/>
      <dgm:spPr/>
      <dgm:t>
        <a:bodyPr/>
        <a:lstStyle/>
        <a:p>
          <a:endParaRPr lang="en-US"/>
        </a:p>
      </dgm:t>
    </dgm:pt>
    <dgm:pt modelId="{13E54D1E-D92D-4A70-95A1-F71FDA56FCFB}" type="sibTrans" cxnId="{AEC34BCC-3CE2-4BA5-9209-E9AFD63BBBD1}">
      <dgm:prSet/>
      <dgm:spPr/>
      <dgm:t>
        <a:bodyPr/>
        <a:lstStyle/>
        <a:p>
          <a:endParaRPr lang="en-US"/>
        </a:p>
      </dgm:t>
    </dgm:pt>
    <dgm:pt modelId="{C98DE302-C370-4716-B087-56DFE25FD79F}">
      <dgm:prSet/>
      <dgm:spPr/>
      <dgm:t>
        <a:bodyPr/>
        <a:lstStyle/>
        <a:p>
          <a:pPr>
            <a:lnSpc>
              <a:spcPct val="100000"/>
            </a:lnSpc>
            <a:defRPr cap="all"/>
          </a:pPr>
          <a:r>
            <a:rPr lang="en-US" dirty="0"/>
            <a:t>Breathe and relax</a:t>
          </a:r>
        </a:p>
      </dgm:t>
    </dgm:pt>
    <dgm:pt modelId="{7C94EF3F-6032-41B0-9EE3-BCBEDA9647A0}" type="parTrans" cxnId="{5E4B2DC8-BD53-4A2E-8B2F-3050C0F54BE5}">
      <dgm:prSet/>
      <dgm:spPr/>
      <dgm:t>
        <a:bodyPr/>
        <a:lstStyle/>
        <a:p>
          <a:endParaRPr lang="en-US"/>
        </a:p>
      </dgm:t>
    </dgm:pt>
    <dgm:pt modelId="{4F60D165-8854-462A-BAD3-A70680E450AA}" type="sibTrans" cxnId="{5E4B2DC8-BD53-4A2E-8B2F-3050C0F54BE5}">
      <dgm:prSet/>
      <dgm:spPr/>
      <dgm:t>
        <a:bodyPr/>
        <a:lstStyle/>
        <a:p>
          <a:endParaRPr lang="en-US"/>
        </a:p>
      </dgm:t>
    </dgm:pt>
    <dgm:pt modelId="{63D14494-637F-4E09-BA20-154DF910CEB8}">
      <dgm:prSet/>
      <dgm:spPr/>
      <dgm:t>
        <a:bodyPr/>
        <a:lstStyle/>
        <a:p>
          <a:pPr>
            <a:lnSpc>
              <a:spcPct val="100000"/>
            </a:lnSpc>
            <a:defRPr cap="all"/>
          </a:pPr>
          <a:r>
            <a:rPr lang="en-US" dirty="0"/>
            <a:t>Focus on the big picture</a:t>
          </a:r>
        </a:p>
      </dgm:t>
    </dgm:pt>
    <dgm:pt modelId="{B2AD87F9-374E-4CC7-951C-DA0D55EA3876}" type="parTrans" cxnId="{9BD05F87-C888-4EAE-919E-2BD1C8EC942A}">
      <dgm:prSet/>
      <dgm:spPr/>
      <dgm:t>
        <a:bodyPr/>
        <a:lstStyle/>
        <a:p>
          <a:endParaRPr lang="en-US"/>
        </a:p>
      </dgm:t>
    </dgm:pt>
    <dgm:pt modelId="{03BCD616-C0BD-41D8-90EB-0C1EB7C1285C}" type="sibTrans" cxnId="{9BD05F87-C888-4EAE-919E-2BD1C8EC942A}">
      <dgm:prSet/>
      <dgm:spPr/>
      <dgm:t>
        <a:bodyPr/>
        <a:lstStyle/>
        <a:p>
          <a:endParaRPr lang="en-US"/>
        </a:p>
      </dgm:t>
    </dgm:pt>
    <dgm:pt modelId="{98CA6AE8-8216-4C37-9F05-C4EC7BD0B684}">
      <dgm:prSet/>
      <dgm:spPr/>
      <dgm:t>
        <a:bodyPr/>
        <a:lstStyle/>
        <a:p>
          <a:pPr>
            <a:lnSpc>
              <a:spcPct val="100000"/>
            </a:lnSpc>
            <a:defRPr cap="all"/>
          </a:pPr>
          <a:r>
            <a:rPr lang="en-US" dirty="0"/>
            <a:t>Be kind to yourself!</a:t>
          </a:r>
        </a:p>
      </dgm:t>
    </dgm:pt>
    <dgm:pt modelId="{091370CB-E59F-4B24-B163-18994EE70878}" type="parTrans" cxnId="{3A16ABC1-ADD0-4D41-8408-87F7930B6A6C}">
      <dgm:prSet/>
      <dgm:spPr/>
      <dgm:t>
        <a:bodyPr/>
        <a:lstStyle/>
        <a:p>
          <a:endParaRPr lang="en-US"/>
        </a:p>
      </dgm:t>
    </dgm:pt>
    <dgm:pt modelId="{5E56D865-BEA1-4104-8D09-F81783E22FCE}" type="sibTrans" cxnId="{3A16ABC1-ADD0-4D41-8408-87F7930B6A6C}">
      <dgm:prSet/>
      <dgm:spPr/>
      <dgm:t>
        <a:bodyPr/>
        <a:lstStyle/>
        <a:p>
          <a:endParaRPr lang="en-US"/>
        </a:p>
      </dgm:t>
    </dgm:pt>
    <dgm:pt modelId="{94415747-C499-4547-8263-D09960761DDC}">
      <dgm:prSet/>
      <dgm:spPr/>
      <dgm:t>
        <a:bodyPr/>
        <a:lstStyle/>
        <a:p>
          <a:pPr>
            <a:lnSpc>
              <a:spcPct val="100000"/>
            </a:lnSpc>
            <a:defRPr cap="all"/>
          </a:pPr>
          <a:r>
            <a:rPr lang="en-US" dirty="0"/>
            <a:t>Nutrition, sleep, and exercise</a:t>
          </a:r>
        </a:p>
      </dgm:t>
    </dgm:pt>
    <dgm:pt modelId="{7F3AA9DB-92FB-40B7-BD26-29C6C69D4872}" type="parTrans" cxnId="{BFCA39E0-3551-466E-92FA-DB31DD163939}">
      <dgm:prSet/>
      <dgm:spPr/>
      <dgm:t>
        <a:bodyPr/>
        <a:lstStyle/>
        <a:p>
          <a:endParaRPr lang="en-US"/>
        </a:p>
      </dgm:t>
    </dgm:pt>
    <dgm:pt modelId="{A56F4820-26B4-4DC1-BE9B-A77C379BFF05}" type="sibTrans" cxnId="{BFCA39E0-3551-466E-92FA-DB31DD163939}">
      <dgm:prSet/>
      <dgm:spPr/>
      <dgm:t>
        <a:bodyPr/>
        <a:lstStyle/>
        <a:p>
          <a:endParaRPr lang="en-US"/>
        </a:p>
      </dgm:t>
    </dgm:pt>
    <dgm:pt modelId="{9A1F006F-710A-457A-B40C-ADC8910F3CD8}">
      <dgm:prSet/>
      <dgm:spPr/>
      <dgm:t>
        <a:bodyPr/>
        <a:lstStyle/>
        <a:p>
          <a:pPr>
            <a:lnSpc>
              <a:spcPct val="100000"/>
            </a:lnSpc>
            <a:defRPr cap="all"/>
          </a:pPr>
          <a:r>
            <a:rPr lang="en-US" dirty="0"/>
            <a:t>Laugh, play, and spend time with loved ones</a:t>
          </a:r>
        </a:p>
      </dgm:t>
    </dgm:pt>
    <dgm:pt modelId="{615F1817-CDC1-4FDD-BEA6-3E9EBCD020DF}" type="parTrans" cxnId="{AB9CD829-D39D-4B55-90C7-1E7EB4FB5CC5}">
      <dgm:prSet/>
      <dgm:spPr/>
      <dgm:t>
        <a:bodyPr/>
        <a:lstStyle/>
        <a:p>
          <a:endParaRPr lang="en-US"/>
        </a:p>
      </dgm:t>
    </dgm:pt>
    <dgm:pt modelId="{25683B33-7778-4ADA-90EA-6145DA8C7D69}" type="sibTrans" cxnId="{AB9CD829-D39D-4B55-90C7-1E7EB4FB5CC5}">
      <dgm:prSet/>
      <dgm:spPr/>
      <dgm:t>
        <a:bodyPr/>
        <a:lstStyle/>
        <a:p>
          <a:endParaRPr lang="en-US"/>
        </a:p>
      </dgm:t>
    </dgm:pt>
    <dgm:pt modelId="{476435D9-8AB2-403A-B5D1-BC054D6CBA3C}" type="pres">
      <dgm:prSet presAssocID="{85257F9B-7607-47A2-89EB-EBFD96BAFC2A}" presName="root" presStyleCnt="0">
        <dgm:presLayoutVars>
          <dgm:dir/>
          <dgm:resizeHandles val="exact"/>
        </dgm:presLayoutVars>
      </dgm:prSet>
      <dgm:spPr/>
    </dgm:pt>
    <dgm:pt modelId="{F3288E89-232D-4C92-A249-26FA2309A36B}" type="pres">
      <dgm:prSet presAssocID="{7FAB31AF-B753-42FC-97FE-18189A399198}" presName="compNode" presStyleCnt="0"/>
      <dgm:spPr/>
    </dgm:pt>
    <dgm:pt modelId="{291C5442-1D58-4E9B-BC69-0E596553EADC}" type="pres">
      <dgm:prSet presAssocID="{7FAB31AF-B753-42FC-97FE-18189A399198}" presName="iconBgRect" presStyleLbl="bgShp" presStyleIdx="0" presStyleCnt="6"/>
      <dgm:spPr/>
    </dgm:pt>
    <dgm:pt modelId="{593F987F-FE72-4BCF-95F7-A4D1E67D0A04}" type="pres">
      <dgm:prSet presAssocID="{7FAB31AF-B753-42FC-97FE-18189A399198}"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nections"/>
        </a:ext>
      </dgm:extLst>
    </dgm:pt>
    <dgm:pt modelId="{5DDC462A-53F8-40BF-9153-536FE5CEC2E8}" type="pres">
      <dgm:prSet presAssocID="{7FAB31AF-B753-42FC-97FE-18189A399198}" presName="spaceRect" presStyleCnt="0"/>
      <dgm:spPr/>
    </dgm:pt>
    <dgm:pt modelId="{6A61A390-9039-4DB1-BEA4-7901EF766CA6}" type="pres">
      <dgm:prSet presAssocID="{7FAB31AF-B753-42FC-97FE-18189A399198}" presName="textRect" presStyleLbl="revTx" presStyleIdx="0" presStyleCnt="6">
        <dgm:presLayoutVars>
          <dgm:chMax val="1"/>
          <dgm:chPref val="1"/>
        </dgm:presLayoutVars>
      </dgm:prSet>
      <dgm:spPr/>
    </dgm:pt>
    <dgm:pt modelId="{72A9E2F4-9533-4E35-868A-E6C00FAA41CB}" type="pres">
      <dgm:prSet presAssocID="{13E54D1E-D92D-4A70-95A1-F71FDA56FCFB}" presName="sibTrans" presStyleCnt="0"/>
      <dgm:spPr/>
    </dgm:pt>
    <dgm:pt modelId="{6B5CA589-B0CF-498D-8BCC-5B54080D0949}" type="pres">
      <dgm:prSet presAssocID="{C98DE302-C370-4716-B087-56DFE25FD79F}" presName="compNode" presStyleCnt="0"/>
      <dgm:spPr/>
    </dgm:pt>
    <dgm:pt modelId="{4CF855FF-F1AD-4CD6-9860-3351BD1E07D6}" type="pres">
      <dgm:prSet presAssocID="{C98DE302-C370-4716-B087-56DFE25FD79F}" presName="iconBgRect" presStyleLbl="bgShp" presStyleIdx="1" presStyleCnt="6"/>
      <dgm:spPr/>
    </dgm:pt>
    <dgm:pt modelId="{64132A5D-50CC-4D49-995F-B51F2EF6A7E9}" type="pres">
      <dgm:prSet presAssocID="{C98DE302-C370-4716-B087-56DFE25FD79F}"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editation with solid fill"/>
        </a:ext>
      </dgm:extLst>
    </dgm:pt>
    <dgm:pt modelId="{84274228-C942-46A7-9F1D-73555B96FFAA}" type="pres">
      <dgm:prSet presAssocID="{C98DE302-C370-4716-B087-56DFE25FD79F}" presName="spaceRect" presStyleCnt="0"/>
      <dgm:spPr/>
    </dgm:pt>
    <dgm:pt modelId="{E931042E-D59D-47B4-A07D-1B440BF50517}" type="pres">
      <dgm:prSet presAssocID="{C98DE302-C370-4716-B087-56DFE25FD79F}" presName="textRect" presStyleLbl="revTx" presStyleIdx="1" presStyleCnt="6">
        <dgm:presLayoutVars>
          <dgm:chMax val="1"/>
          <dgm:chPref val="1"/>
        </dgm:presLayoutVars>
      </dgm:prSet>
      <dgm:spPr/>
    </dgm:pt>
    <dgm:pt modelId="{A5CA215D-97DA-40E7-A3BF-F42DB8868ADD}" type="pres">
      <dgm:prSet presAssocID="{4F60D165-8854-462A-BAD3-A70680E450AA}" presName="sibTrans" presStyleCnt="0"/>
      <dgm:spPr/>
    </dgm:pt>
    <dgm:pt modelId="{E6A41274-DFCD-4578-AF68-B8CD4FAA4C3B}" type="pres">
      <dgm:prSet presAssocID="{63D14494-637F-4E09-BA20-154DF910CEB8}" presName="compNode" presStyleCnt="0"/>
      <dgm:spPr/>
    </dgm:pt>
    <dgm:pt modelId="{C4F752F1-7D49-4461-BE03-2B32218DD1C3}" type="pres">
      <dgm:prSet presAssocID="{63D14494-637F-4E09-BA20-154DF910CEB8}" presName="iconBgRect" presStyleLbl="bgShp" presStyleIdx="2" presStyleCnt="6"/>
      <dgm:spPr/>
    </dgm:pt>
    <dgm:pt modelId="{E2FAC1C3-B031-4517-816E-508A03EDD715}" type="pres">
      <dgm:prSet presAssocID="{63D14494-637F-4E09-BA20-154DF910CEB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A5B8E117-70F6-4616-8A29-9A4C0B89BF25}" type="pres">
      <dgm:prSet presAssocID="{63D14494-637F-4E09-BA20-154DF910CEB8}" presName="spaceRect" presStyleCnt="0"/>
      <dgm:spPr/>
    </dgm:pt>
    <dgm:pt modelId="{403BFA45-CDB4-44F6-8B60-11222AE91FB0}" type="pres">
      <dgm:prSet presAssocID="{63D14494-637F-4E09-BA20-154DF910CEB8}" presName="textRect" presStyleLbl="revTx" presStyleIdx="2" presStyleCnt="6">
        <dgm:presLayoutVars>
          <dgm:chMax val="1"/>
          <dgm:chPref val="1"/>
        </dgm:presLayoutVars>
      </dgm:prSet>
      <dgm:spPr/>
    </dgm:pt>
    <dgm:pt modelId="{04103BB8-9286-4D7B-9225-CE812D21F61D}" type="pres">
      <dgm:prSet presAssocID="{03BCD616-C0BD-41D8-90EB-0C1EB7C1285C}" presName="sibTrans" presStyleCnt="0"/>
      <dgm:spPr/>
    </dgm:pt>
    <dgm:pt modelId="{0BD791EE-AB5E-439C-8F99-E15B17263164}" type="pres">
      <dgm:prSet presAssocID="{98CA6AE8-8216-4C37-9F05-C4EC7BD0B684}" presName="compNode" presStyleCnt="0"/>
      <dgm:spPr/>
    </dgm:pt>
    <dgm:pt modelId="{5A495E2B-B9FA-4E5A-9B84-FAABA725337D}" type="pres">
      <dgm:prSet presAssocID="{98CA6AE8-8216-4C37-9F05-C4EC7BD0B684}" presName="iconBgRect" presStyleLbl="bgShp" presStyleIdx="3" presStyleCnt="6"/>
      <dgm:spPr/>
    </dgm:pt>
    <dgm:pt modelId="{73491FB1-E1ED-491A-A440-9B3C8567E166}" type="pres">
      <dgm:prSet presAssocID="{98CA6AE8-8216-4C37-9F05-C4EC7BD0B684}"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are with solid fill"/>
        </a:ext>
      </dgm:extLst>
    </dgm:pt>
    <dgm:pt modelId="{CF74ACD5-BA6F-4492-BF91-637665C7A420}" type="pres">
      <dgm:prSet presAssocID="{98CA6AE8-8216-4C37-9F05-C4EC7BD0B684}" presName="spaceRect" presStyleCnt="0"/>
      <dgm:spPr/>
    </dgm:pt>
    <dgm:pt modelId="{44742D1F-1DF8-4632-ADD7-5E42C30EF72D}" type="pres">
      <dgm:prSet presAssocID="{98CA6AE8-8216-4C37-9F05-C4EC7BD0B684}" presName="textRect" presStyleLbl="revTx" presStyleIdx="3" presStyleCnt="6">
        <dgm:presLayoutVars>
          <dgm:chMax val="1"/>
          <dgm:chPref val="1"/>
        </dgm:presLayoutVars>
      </dgm:prSet>
      <dgm:spPr/>
    </dgm:pt>
    <dgm:pt modelId="{C523627B-4C37-4430-A790-7D74C42457BE}" type="pres">
      <dgm:prSet presAssocID="{5E56D865-BEA1-4104-8D09-F81783E22FCE}" presName="sibTrans" presStyleCnt="0"/>
      <dgm:spPr/>
    </dgm:pt>
    <dgm:pt modelId="{4CA9BEB1-77DB-4D09-8CB2-7BF7855B83D5}" type="pres">
      <dgm:prSet presAssocID="{94415747-C499-4547-8263-D09960761DDC}" presName="compNode" presStyleCnt="0"/>
      <dgm:spPr/>
    </dgm:pt>
    <dgm:pt modelId="{2D26A728-6B07-4EDE-8BFC-0709C201B916}" type="pres">
      <dgm:prSet presAssocID="{94415747-C499-4547-8263-D09960761DDC}" presName="iconBgRect" presStyleLbl="bgShp" presStyleIdx="4" presStyleCnt="6"/>
      <dgm:spPr/>
    </dgm:pt>
    <dgm:pt modelId="{79B1427F-BBB7-49BD-A954-532C1D3F0073}" type="pres">
      <dgm:prSet presAssocID="{94415747-C499-4547-8263-D09960761DD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ruit Bowl"/>
        </a:ext>
      </dgm:extLst>
    </dgm:pt>
    <dgm:pt modelId="{8426D3B2-68BA-4602-A9FC-C804DA936072}" type="pres">
      <dgm:prSet presAssocID="{94415747-C499-4547-8263-D09960761DDC}" presName="spaceRect" presStyleCnt="0"/>
      <dgm:spPr/>
    </dgm:pt>
    <dgm:pt modelId="{B6548745-3513-4FBA-A998-6615C3C640E4}" type="pres">
      <dgm:prSet presAssocID="{94415747-C499-4547-8263-D09960761DDC}" presName="textRect" presStyleLbl="revTx" presStyleIdx="4" presStyleCnt="6">
        <dgm:presLayoutVars>
          <dgm:chMax val="1"/>
          <dgm:chPref val="1"/>
        </dgm:presLayoutVars>
      </dgm:prSet>
      <dgm:spPr/>
    </dgm:pt>
    <dgm:pt modelId="{0532C20A-47AB-4D05-81A1-582469E5A337}" type="pres">
      <dgm:prSet presAssocID="{A56F4820-26B4-4DC1-BE9B-A77C379BFF05}" presName="sibTrans" presStyleCnt="0"/>
      <dgm:spPr/>
    </dgm:pt>
    <dgm:pt modelId="{488A6B1F-886E-46BA-8B24-D2F5BB7296B6}" type="pres">
      <dgm:prSet presAssocID="{9A1F006F-710A-457A-B40C-ADC8910F3CD8}" presName="compNode" presStyleCnt="0"/>
      <dgm:spPr/>
    </dgm:pt>
    <dgm:pt modelId="{7F3C3614-FBA4-470F-AF92-98A77B1634F6}" type="pres">
      <dgm:prSet presAssocID="{9A1F006F-710A-457A-B40C-ADC8910F3CD8}" presName="iconBgRect" presStyleLbl="bgShp" presStyleIdx="5" presStyleCnt="6"/>
      <dgm:spPr/>
    </dgm:pt>
    <dgm:pt modelId="{22BD4548-2741-4392-B150-F1A940736376}" type="pres">
      <dgm:prSet presAssocID="{9A1F006F-710A-457A-B40C-ADC8910F3CD8}"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Smiling with hearts face outline outline"/>
        </a:ext>
      </dgm:extLst>
    </dgm:pt>
    <dgm:pt modelId="{B15A4BDD-F889-4839-A320-A9E265AF065E}" type="pres">
      <dgm:prSet presAssocID="{9A1F006F-710A-457A-B40C-ADC8910F3CD8}" presName="spaceRect" presStyleCnt="0"/>
      <dgm:spPr/>
    </dgm:pt>
    <dgm:pt modelId="{2EE30664-53EB-4F9F-A3FB-CB89D82DA0C6}" type="pres">
      <dgm:prSet presAssocID="{9A1F006F-710A-457A-B40C-ADC8910F3CD8}" presName="textRect" presStyleLbl="revTx" presStyleIdx="5" presStyleCnt="6">
        <dgm:presLayoutVars>
          <dgm:chMax val="1"/>
          <dgm:chPref val="1"/>
        </dgm:presLayoutVars>
      </dgm:prSet>
      <dgm:spPr/>
    </dgm:pt>
  </dgm:ptLst>
  <dgm:cxnLst>
    <dgm:cxn modelId="{FFB83401-79FE-4CD2-8063-2FB8ABBF0A26}" type="presOf" srcId="{C98DE302-C370-4716-B087-56DFE25FD79F}" destId="{E931042E-D59D-47B4-A07D-1B440BF50517}" srcOrd="0" destOrd="0" presId="urn:microsoft.com/office/officeart/2018/5/layout/IconCircleLabelList"/>
    <dgm:cxn modelId="{CD909729-E3FF-4819-8555-5B0047D8B3C7}" type="presOf" srcId="{9A1F006F-710A-457A-B40C-ADC8910F3CD8}" destId="{2EE30664-53EB-4F9F-A3FB-CB89D82DA0C6}" srcOrd="0" destOrd="0" presId="urn:microsoft.com/office/officeart/2018/5/layout/IconCircleLabelList"/>
    <dgm:cxn modelId="{D777AB29-F8C4-4C47-AB4F-7BA54C5CDAE7}" type="presOf" srcId="{63D14494-637F-4E09-BA20-154DF910CEB8}" destId="{403BFA45-CDB4-44F6-8B60-11222AE91FB0}" srcOrd="0" destOrd="0" presId="urn:microsoft.com/office/officeart/2018/5/layout/IconCircleLabelList"/>
    <dgm:cxn modelId="{AB9CD829-D39D-4B55-90C7-1E7EB4FB5CC5}" srcId="{85257F9B-7607-47A2-89EB-EBFD96BAFC2A}" destId="{9A1F006F-710A-457A-B40C-ADC8910F3CD8}" srcOrd="5" destOrd="0" parTransId="{615F1817-CDC1-4FDD-BEA6-3E9EBCD020DF}" sibTransId="{25683B33-7778-4ADA-90EA-6145DA8C7D69}"/>
    <dgm:cxn modelId="{E6440D80-C974-4AB3-8AE0-C99C33BEA6C1}" type="presOf" srcId="{85257F9B-7607-47A2-89EB-EBFD96BAFC2A}" destId="{476435D9-8AB2-403A-B5D1-BC054D6CBA3C}" srcOrd="0" destOrd="0" presId="urn:microsoft.com/office/officeart/2018/5/layout/IconCircleLabelList"/>
    <dgm:cxn modelId="{9BD05F87-C888-4EAE-919E-2BD1C8EC942A}" srcId="{85257F9B-7607-47A2-89EB-EBFD96BAFC2A}" destId="{63D14494-637F-4E09-BA20-154DF910CEB8}" srcOrd="2" destOrd="0" parTransId="{B2AD87F9-374E-4CC7-951C-DA0D55EA3876}" sibTransId="{03BCD616-C0BD-41D8-90EB-0C1EB7C1285C}"/>
    <dgm:cxn modelId="{D85C279C-53A8-4E99-BF73-4049BDC5B860}" type="presOf" srcId="{94415747-C499-4547-8263-D09960761DDC}" destId="{B6548745-3513-4FBA-A998-6615C3C640E4}" srcOrd="0" destOrd="0" presId="urn:microsoft.com/office/officeart/2018/5/layout/IconCircleLabelList"/>
    <dgm:cxn modelId="{8DEE8CB7-B872-423D-87D1-26951DB2E5D6}" type="presOf" srcId="{98CA6AE8-8216-4C37-9F05-C4EC7BD0B684}" destId="{44742D1F-1DF8-4632-ADD7-5E42C30EF72D}" srcOrd="0" destOrd="0" presId="urn:microsoft.com/office/officeart/2018/5/layout/IconCircleLabelList"/>
    <dgm:cxn modelId="{457B46BC-0D87-4780-8C65-2823CF5F476E}" type="presOf" srcId="{7FAB31AF-B753-42FC-97FE-18189A399198}" destId="{6A61A390-9039-4DB1-BEA4-7901EF766CA6}" srcOrd="0" destOrd="0" presId="urn:microsoft.com/office/officeart/2018/5/layout/IconCircleLabelList"/>
    <dgm:cxn modelId="{3A16ABC1-ADD0-4D41-8408-87F7930B6A6C}" srcId="{85257F9B-7607-47A2-89EB-EBFD96BAFC2A}" destId="{98CA6AE8-8216-4C37-9F05-C4EC7BD0B684}" srcOrd="3" destOrd="0" parTransId="{091370CB-E59F-4B24-B163-18994EE70878}" sibTransId="{5E56D865-BEA1-4104-8D09-F81783E22FCE}"/>
    <dgm:cxn modelId="{5E4B2DC8-BD53-4A2E-8B2F-3050C0F54BE5}" srcId="{85257F9B-7607-47A2-89EB-EBFD96BAFC2A}" destId="{C98DE302-C370-4716-B087-56DFE25FD79F}" srcOrd="1" destOrd="0" parTransId="{7C94EF3F-6032-41B0-9EE3-BCBEDA9647A0}" sibTransId="{4F60D165-8854-462A-BAD3-A70680E450AA}"/>
    <dgm:cxn modelId="{AEC34BCC-3CE2-4BA5-9209-E9AFD63BBBD1}" srcId="{85257F9B-7607-47A2-89EB-EBFD96BAFC2A}" destId="{7FAB31AF-B753-42FC-97FE-18189A399198}" srcOrd="0" destOrd="0" parTransId="{BFAB5740-546E-4805-917B-2A1139C82355}" sibTransId="{13E54D1E-D92D-4A70-95A1-F71FDA56FCFB}"/>
    <dgm:cxn modelId="{BFCA39E0-3551-466E-92FA-DB31DD163939}" srcId="{85257F9B-7607-47A2-89EB-EBFD96BAFC2A}" destId="{94415747-C499-4547-8263-D09960761DDC}" srcOrd="4" destOrd="0" parTransId="{7F3AA9DB-92FB-40B7-BD26-29C6C69D4872}" sibTransId="{A56F4820-26B4-4DC1-BE9B-A77C379BFF05}"/>
    <dgm:cxn modelId="{1FBF6BD4-2DAE-4124-8E31-45E2530550CA}" type="presParOf" srcId="{476435D9-8AB2-403A-B5D1-BC054D6CBA3C}" destId="{F3288E89-232D-4C92-A249-26FA2309A36B}" srcOrd="0" destOrd="0" presId="urn:microsoft.com/office/officeart/2018/5/layout/IconCircleLabelList"/>
    <dgm:cxn modelId="{04B65AC0-DE48-4E79-89E6-DBFB44B5B93C}" type="presParOf" srcId="{F3288E89-232D-4C92-A249-26FA2309A36B}" destId="{291C5442-1D58-4E9B-BC69-0E596553EADC}" srcOrd="0" destOrd="0" presId="urn:microsoft.com/office/officeart/2018/5/layout/IconCircleLabelList"/>
    <dgm:cxn modelId="{67DEB8B3-D643-44B3-A2F0-C1C0528C046A}" type="presParOf" srcId="{F3288E89-232D-4C92-A249-26FA2309A36B}" destId="{593F987F-FE72-4BCF-95F7-A4D1E67D0A04}" srcOrd="1" destOrd="0" presId="urn:microsoft.com/office/officeart/2018/5/layout/IconCircleLabelList"/>
    <dgm:cxn modelId="{9D470037-E091-4243-877A-6872BDFC16BB}" type="presParOf" srcId="{F3288E89-232D-4C92-A249-26FA2309A36B}" destId="{5DDC462A-53F8-40BF-9153-536FE5CEC2E8}" srcOrd="2" destOrd="0" presId="urn:microsoft.com/office/officeart/2018/5/layout/IconCircleLabelList"/>
    <dgm:cxn modelId="{28957894-F97A-4B2B-9CA2-6EDDF493524F}" type="presParOf" srcId="{F3288E89-232D-4C92-A249-26FA2309A36B}" destId="{6A61A390-9039-4DB1-BEA4-7901EF766CA6}" srcOrd="3" destOrd="0" presId="urn:microsoft.com/office/officeart/2018/5/layout/IconCircleLabelList"/>
    <dgm:cxn modelId="{EAB67C03-00F4-43B0-8200-0DF53133D621}" type="presParOf" srcId="{476435D9-8AB2-403A-B5D1-BC054D6CBA3C}" destId="{72A9E2F4-9533-4E35-868A-E6C00FAA41CB}" srcOrd="1" destOrd="0" presId="urn:microsoft.com/office/officeart/2018/5/layout/IconCircleLabelList"/>
    <dgm:cxn modelId="{422EFB7E-A188-4AC9-A958-B08200BD47C2}" type="presParOf" srcId="{476435D9-8AB2-403A-B5D1-BC054D6CBA3C}" destId="{6B5CA589-B0CF-498D-8BCC-5B54080D0949}" srcOrd="2" destOrd="0" presId="urn:microsoft.com/office/officeart/2018/5/layout/IconCircleLabelList"/>
    <dgm:cxn modelId="{82929895-3198-4924-9538-5D5E4088A6A4}" type="presParOf" srcId="{6B5CA589-B0CF-498D-8BCC-5B54080D0949}" destId="{4CF855FF-F1AD-4CD6-9860-3351BD1E07D6}" srcOrd="0" destOrd="0" presId="urn:microsoft.com/office/officeart/2018/5/layout/IconCircleLabelList"/>
    <dgm:cxn modelId="{312C7282-D5D4-4489-817F-47FF82D3D034}" type="presParOf" srcId="{6B5CA589-B0CF-498D-8BCC-5B54080D0949}" destId="{64132A5D-50CC-4D49-995F-B51F2EF6A7E9}" srcOrd="1" destOrd="0" presId="urn:microsoft.com/office/officeart/2018/5/layout/IconCircleLabelList"/>
    <dgm:cxn modelId="{21F174E7-3F80-4F45-8886-972EBD591E3E}" type="presParOf" srcId="{6B5CA589-B0CF-498D-8BCC-5B54080D0949}" destId="{84274228-C942-46A7-9F1D-73555B96FFAA}" srcOrd="2" destOrd="0" presId="urn:microsoft.com/office/officeart/2018/5/layout/IconCircleLabelList"/>
    <dgm:cxn modelId="{7217BB05-D473-4F42-8A55-0130FB9B1207}" type="presParOf" srcId="{6B5CA589-B0CF-498D-8BCC-5B54080D0949}" destId="{E931042E-D59D-47B4-A07D-1B440BF50517}" srcOrd="3" destOrd="0" presId="urn:microsoft.com/office/officeart/2018/5/layout/IconCircleLabelList"/>
    <dgm:cxn modelId="{BCCC36FE-BA58-4659-99DC-B98F6D97D602}" type="presParOf" srcId="{476435D9-8AB2-403A-B5D1-BC054D6CBA3C}" destId="{A5CA215D-97DA-40E7-A3BF-F42DB8868ADD}" srcOrd="3" destOrd="0" presId="urn:microsoft.com/office/officeart/2018/5/layout/IconCircleLabelList"/>
    <dgm:cxn modelId="{67BBA50B-2028-4F40-A252-965DDD250F57}" type="presParOf" srcId="{476435D9-8AB2-403A-B5D1-BC054D6CBA3C}" destId="{E6A41274-DFCD-4578-AF68-B8CD4FAA4C3B}" srcOrd="4" destOrd="0" presId="urn:microsoft.com/office/officeart/2018/5/layout/IconCircleLabelList"/>
    <dgm:cxn modelId="{75BCAB66-7E24-4E4B-981B-BC13E97BA142}" type="presParOf" srcId="{E6A41274-DFCD-4578-AF68-B8CD4FAA4C3B}" destId="{C4F752F1-7D49-4461-BE03-2B32218DD1C3}" srcOrd="0" destOrd="0" presId="urn:microsoft.com/office/officeart/2018/5/layout/IconCircleLabelList"/>
    <dgm:cxn modelId="{0F67867E-EDCF-45AC-9181-FDDD7DD44643}" type="presParOf" srcId="{E6A41274-DFCD-4578-AF68-B8CD4FAA4C3B}" destId="{E2FAC1C3-B031-4517-816E-508A03EDD715}" srcOrd="1" destOrd="0" presId="urn:microsoft.com/office/officeart/2018/5/layout/IconCircleLabelList"/>
    <dgm:cxn modelId="{DFF86582-977A-4CCB-A7A5-49F0E50CF923}" type="presParOf" srcId="{E6A41274-DFCD-4578-AF68-B8CD4FAA4C3B}" destId="{A5B8E117-70F6-4616-8A29-9A4C0B89BF25}" srcOrd="2" destOrd="0" presId="urn:microsoft.com/office/officeart/2018/5/layout/IconCircleLabelList"/>
    <dgm:cxn modelId="{9ECD8BDD-4F15-46FB-B0D0-DD0662B4959A}" type="presParOf" srcId="{E6A41274-DFCD-4578-AF68-B8CD4FAA4C3B}" destId="{403BFA45-CDB4-44F6-8B60-11222AE91FB0}" srcOrd="3" destOrd="0" presId="urn:microsoft.com/office/officeart/2018/5/layout/IconCircleLabelList"/>
    <dgm:cxn modelId="{4A354F1E-F782-4BCF-9A1C-4F3EF5ED2FCD}" type="presParOf" srcId="{476435D9-8AB2-403A-B5D1-BC054D6CBA3C}" destId="{04103BB8-9286-4D7B-9225-CE812D21F61D}" srcOrd="5" destOrd="0" presId="urn:microsoft.com/office/officeart/2018/5/layout/IconCircleLabelList"/>
    <dgm:cxn modelId="{C7A1C1BC-EAB3-4982-8CC8-1EF95AA3378E}" type="presParOf" srcId="{476435D9-8AB2-403A-B5D1-BC054D6CBA3C}" destId="{0BD791EE-AB5E-439C-8F99-E15B17263164}" srcOrd="6" destOrd="0" presId="urn:microsoft.com/office/officeart/2018/5/layout/IconCircleLabelList"/>
    <dgm:cxn modelId="{B0B46C0F-C0F5-4492-B266-8E1BF3959945}" type="presParOf" srcId="{0BD791EE-AB5E-439C-8F99-E15B17263164}" destId="{5A495E2B-B9FA-4E5A-9B84-FAABA725337D}" srcOrd="0" destOrd="0" presId="urn:microsoft.com/office/officeart/2018/5/layout/IconCircleLabelList"/>
    <dgm:cxn modelId="{96375F98-F2A9-4A6F-903D-6F3F19CFA11F}" type="presParOf" srcId="{0BD791EE-AB5E-439C-8F99-E15B17263164}" destId="{73491FB1-E1ED-491A-A440-9B3C8567E166}" srcOrd="1" destOrd="0" presId="urn:microsoft.com/office/officeart/2018/5/layout/IconCircleLabelList"/>
    <dgm:cxn modelId="{81989097-A48A-4F1B-8542-8E227D6F5F73}" type="presParOf" srcId="{0BD791EE-AB5E-439C-8F99-E15B17263164}" destId="{CF74ACD5-BA6F-4492-BF91-637665C7A420}" srcOrd="2" destOrd="0" presId="urn:microsoft.com/office/officeart/2018/5/layout/IconCircleLabelList"/>
    <dgm:cxn modelId="{69AE8B10-ACF4-47BB-89D0-B75A2987FC82}" type="presParOf" srcId="{0BD791EE-AB5E-439C-8F99-E15B17263164}" destId="{44742D1F-1DF8-4632-ADD7-5E42C30EF72D}" srcOrd="3" destOrd="0" presId="urn:microsoft.com/office/officeart/2018/5/layout/IconCircleLabelList"/>
    <dgm:cxn modelId="{8D75C465-7B2B-4A85-AF35-A96B99F430A6}" type="presParOf" srcId="{476435D9-8AB2-403A-B5D1-BC054D6CBA3C}" destId="{C523627B-4C37-4430-A790-7D74C42457BE}" srcOrd="7" destOrd="0" presId="urn:microsoft.com/office/officeart/2018/5/layout/IconCircleLabelList"/>
    <dgm:cxn modelId="{03BD9532-4AC0-438E-9214-DCB4080D09AC}" type="presParOf" srcId="{476435D9-8AB2-403A-B5D1-BC054D6CBA3C}" destId="{4CA9BEB1-77DB-4D09-8CB2-7BF7855B83D5}" srcOrd="8" destOrd="0" presId="urn:microsoft.com/office/officeart/2018/5/layout/IconCircleLabelList"/>
    <dgm:cxn modelId="{54617626-9725-4C84-9C35-F5B0D9B55A4D}" type="presParOf" srcId="{4CA9BEB1-77DB-4D09-8CB2-7BF7855B83D5}" destId="{2D26A728-6B07-4EDE-8BFC-0709C201B916}" srcOrd="0" destOrd="0" presId="urn:microsoft.com/office/officeart/2018/5/layout/IconCircleLabelList"/>
    <dgm:cxn modelId="{6CFA17AD-0D22-4C13-93AF-984FEF4FD4DC}" type="presParOf" srcId="{4CA9BEB1-77DB-4D09-8CB2-7BF7855B83D5}" destId="{79B1427F-BBB7-49BD-A954-532C1D3F0073}" srcOrd="1" destOrd="0" presId="urn:microsoft.com/office/officeart/2018/5/layout/IconCircleLabelList"/>
    <dgm:cxn modelId="{8F81D1BB-B7D4-44B1-AFF3-6A5EB41DD9C6}" type="presParOf" srcId="{4CA9BEB1-77DB-4D09-8CB2-7BF7855B83D5}" destId="{8426D3B2-68BA-4602-A9FC-C804DA936072}" srcOrd="2" destOrd="0" presId="urn:microsoft.com/office/officeart/2018/5/layout/IconCircleLabelList"/>
    <dgm:cxn modelId="{7DB95EA5-1475-46CC-9CE2-1EAB35B280DB}" type="presParOf" srcId="{4CA9BEB1-77DB-4D09-8CB2-7BF7855B83D5}" destId="{B6548745-3513-4FBA-A998-6615C3C640E4}" srcOrd="3" destOrd="0" presId="urn:microsoft.com/office/officeart/2018/5/layout/IconCircleLabelList"/>
    <dgm:cxn modelId="{525A3FC6-F2B1-47C9-92D8-3FBC390E0226}" type="presParOf" srcId="{476435D9-8AB2-403A-B5D1-BC054D6CBA3C}" destId="{0532C20A-47AB-4D05-81A1-582469E5A337}" srcOrd="9" destOrd="0" presId="urn:microsoft.com/office/officeart/2018/5/layout/IconCircleLabelList"/>
    <dgm:cxn modelId="{64E730E1-6028-42D7-B1EA-6EA4C5C50A51}" type="presParOf" srcId="{476435D9-8AB2-403A-B5D1-BC054D6CBA3C}" destId="{488A6B1F-886E-46BA-8B24-D2F5BB7296B6}" srcOrd="10" destOrd="0" presId="urn:microsoft.com/office/officeart/2018/5/layout/IconCircleLabelList"/>
    <dgm:cxn modelId="{610B4F5D-EE29-456F-A63D-61E4C968BEA4}" type="presParOf" srcId="{488A6B1F-886E-46BA-8B24-D2F5BB7296B6}" destId="{7F3C3614-FBA4-470F-AF92-98A77B1634F6}" srcOrd="0" destOrd="0" presId="urn:microsoft.com/office/officeart/2018/5/layout/IconCircleLabelList"/>
    <dgm:cxn modelId="{2429BF7F-B02D-42FC-AEE8-45EF2A2CB27D}" type="presParOf" srcId="{488A6B1F-886E-46BA-8B24-D2F5BB7296B6}" destId="{22BD4548-2741-4392-B150-F1A940736376}" srcOrd="1" destOrd="0" presId="urn:microsoft.com/office/officeart/2018/5/layout/IconCircleLabelList"/>
    <dgm:cxn modelId="{B96206AF-36F1-44A9-8344-AB1F7AAA659B}" type="presParOf" srcId="{488A6B1F-886E-46BA-8B24-D2F5BB7296B6}" destId="{B15A4BDD-F889-4839-A320-A9E265AF065E}" srcOrd="2" destOrd="0" presId="urn:microsoft.com/office/officeart/2018/5/layout/IconCircleLabelList"/>
    <dgm:cxn modelId="{54DB0715-65AE-48E6-B9F4-6A5FB5F0C4A1}" type="presParOf" srcId="{488A6B1F-886E-46BA-8B24-D2F5BB7296B6}" destId="{2EE30664-53EB-4F9F-A3FB-CB89D82DA0C6}"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C87B06-0DC0-43E9-9DD2-AE5B5275F7ED}"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79EF8D10-8DFE-49BC-939F-E612D07733CE}">
      <dgm:prSet/>
      <dgm:spPr/>
      <dgm:t>
        <a:bodyPr/>
        <a:lstStyle/>
        <a:p>
          <a:r>
            <a:rPr lang="en-US" dirty="0"/>
            <a:t>1. Application</a:t>
          </a:r>
        </a:p>
      </dgm:t>
    </dgm:pt>
    <dgm:pt modelId="{836FE192-F359-4261-AE1C-A11032B050AF}" type="parTrans" cxnId="{22835AED-2C8A-4163-AF75-2C00461A2988}">
      <dgm:prSet/>
      <dgm:spPr/>
      <dgm:t>
        <a:bodyPr/>
        <a:lstStyle/>
        <a:p>
          <a:endParaRPr lang="en-US"/>
        </a:p>
      </dgm:t>
    </dgm:pt>
    <dgm:pt modelId="{51650676-F730-47F5-A668-03FB8289BB67}" type="sibTrans" cxnId="{22835AED-2C8A-4163-AF75-2C00461A2988}">
      <dgm:prSet/>
      <dgm:spPr/>
      <dgm:t>
        <a:bodyPr/>
        <a:lstStyle/>
        <a:p>
          <a:endParaRPr lang="en-US"/>
        </a:p>
      </dgm:t>
    </dgm:pt>
    <dgm:pt modelId="{274DAA18-844E-4AF6-9537-0F35AB022133}">
      <dgm:prSet/>
      <dgm:spPr/>
      <dgm:t>
        <a:bodyPr/>
        <a:lstStyle/>
        <a:p>
          <a:r>
            <a:rPr lang="en-US"/>
            <a:t>Complete the online application at </a:t>
          </a:r>
          <a:r>
            <a:rPr lang="en-US">
              <a:hlinkClick xmlns:r="http://schemas.openxmlformats.org/officeDocument/2006/relationships" r:id="rId1"/>
            </a:rPr>
            <a:t>www.uakron.edu/access</a:t>
          </a:r>
          <a:r>
            <a:rPr lang="en-US"/>
            <a:t>. </a:t>
          </a:r>
        </a:p>
      </dgm:t>
    </dgm:pt>
    <dgm:pt modelId="{4AF02421-606A-43E4-96BD-9F83E64ED94C}" type="parTrans" cxnId="{2E7621F2-BDAA-4DDC-9C6F-DBC72D048EA5}">
      <dgm:prSet/>
      <dgm:spPr/>
      <dgm:t>
        <a:bodyPr/>
        <a:lstStyle/>
        <a:p>
          <a:endParaRPr lang="en-US"/>
        </a:p>
      </dgm:t>
    </dgm:pt>
    <dgm:pt modelId="{FED5542A-E43C-4D26-B128-96F305DDCBEB}" type="sibTrans" cxnId="{2E7621F2-BDAA-4DDC-9C6F-DBC72D048EA5}">
      <dgm:prSet/>
      <dgm:spPr/>
      <dgm:t>
        <a:bodyPr/>
        <a:lstStyle/>
        <a:p>
          <a:endParaRPr lang="en-US"/>
        </a:p>
      </dgm:t>
    </dgm:pt>
    <dgm:pt modelId="{17E348AA-3482-4EFF-ADF8-94CC852C88AE}">
      <dgm:prSet/>
      <dgm:spPr/>
      <dgm:t>
        <a:bodyPr/>
        <a:lstStyle/>
        <a:p>
          <a:r>
            <a:rPr lang="en-US" dirty="0"/>
            <a:t>2. Documentation</a:t>
          </a:r>
        </a:p>
      </dgm:t>
    </dgm:pt>
    <dgm:pt modelId="{4BAC562F-66EE-4436-BBAB-6F9ED5AF3FB9}" type="parTrans" cxnId="{B023E66C-2EA2-4C0B-BD9D-37465606E97C}">
      <dgm:prSet/>
      <dgm:spPr/>
      <dgm:t>
        <a:bodyPr/>
        <a:lstStyle/>
        <a:p>
          <a:endParaRPr lang="en-US"/>
        </a:p>
      </dgm:t>
    </dgm:pt>
    <dgm:pt modelId="{6CF91725-B37E-4EDB-8B6C-5F727D72AB7C}" type="sibTrans" cxnId="{B023E66C-2EA2-4C0B-BD9D-37465606E97C}">
      <dgm:prSet/>
      <dgm:spPr/>
      <dgm:t>
        <a:bodyPr/>
        <a:lstStyle/>
        <a:p>
          <a:endParaRPr lang="en-US"/>
        </a:p>
      </dgm:t>
    </dgm:pt>
    <dgm:pt modelId="{A95846D1-9002-4744-BE20-AE2A8851EAB3}">
      <dgm:prSet/>
      <dgm:spPr/>
      <dgm:t>
        <a:bodyPr/>
        <a:lstStyle/>
        <a:p>
          <a:r>
            <a:rPr lang="en-US"/>
            <a:t>Submit current documentation from a qualified treatment professional. Guidelines are available at </a:t>
          </a:r>
          <a:r>
            <a:rPr lang="en-US">
              <a:hlinkClick xmlns:r="http://schemas.openxmlformats.org/officeDocument/2006/relationships" r:id="rId2"/>
            </a:rPr>
            <a:t>www.uakron.edu/access/forms</a:t>
          </a:r>
          <a:r>
            <a:rPr lang="en-US"/>
            <a:t>. </a:t>
          </a:r>
        </a:p>
      </dgm:t>
    </dgm:pt>
    <dgm:pt modelId="{331C78CF-3A69-408C-9EC2-4C2AE7AD4FE1}" type="parTrans" cxnId="{8363F99D-04CA-4F36-963B-CA7CE461AB1F}">
      <dgm:prSet/>
      <dgm:spPr/>
      <dgm:t>
        <a:bodyPr/>
        <a:lstStyle/>
        <a:p>
          <a:endParaRPr lang="en-US"/>
        </a:p>
      </dgm:t>
    </dgm:pt>
    <dgm:pt modelId="{CBCA2EB3-3507-4D84-B30A-C752EAC40E6A}" type="sibTrans" cxnId="{8363F99D-04CA-4F36-963B-CA7CE461AB1F}">
      <dgm:prSet/>
      <dgm:spPr/>
      <dgm:t>
        <a:bodyPr/>
        <a:lstStyle/>
        <a:p>
          <a:endParaRPr lang="en-US"/>
        </a:p>
      </dgm:t>
    </dgm:pt>
    <dgm:pt modelId="{B1C19FDA-FCB1-4796-8A2C-077CAE1FFE23}">
      <dgm:prSet/>
      <dgm:spPr/>
      <dgm:t>
        <a:bodyPr/>
        <a:lstStyle/>
        <a:p>
          <a:r>
            <a:rPr lang="en-US" dirty="0"/>
            <a:t>3.  Appointment</a:t>
          </a:r>
        </a:p>
      </dgm:t>
    </dgm:pt>
    <dgm:pt modelId="{1EE97F95-3D57-4560-AB57-AB01C13B0759}" type="parTrans" cxnId="{8B1F3685-198D-45AF-8409-5862305384F6}">
      <dgm:prSet/>
      <dgm:spPr/>
      <dgm:t>
        <a:bodyPr/>
        <a:lstStyle/>
        <a:p>
          <a:endParaRPr lang="en-US"/>
        </a:p>
      </dgm:t>
    </dgm:pt>
    <dgm:pt modelId="{18F454D5-6EA0-4750-851A-2FF3D9FA3381}" type="sibTrans" cxnId="{8B1F3685-198D-45AF-8409-5862305384F6}">
      <dgm:prSet/>
      <dgm:spPr/>
      <dgm:t>
        <a:bodyPr/>
        <a:lstStyle/>
        <a:p>
          <a:endParaRPr lang="en-US"/>
        </a:p>
      </dgm:t>
    </dgm:pt>
    <dgm:pt modelId="{64A3424E-5CE6-4DE7-BA9F-00F68F616448}">
      <dgm:prSet/>
      <dgm:spPr/>
      <dgm:t>
        <a:bodyPr/>
        <a:lstStyle/>
        <a:p>
          <a:r>
            <a:rPr lang="en-US"/>
            <a:t>Make an appointment to meet with a Disability Specialist to determine reasonable accommodations once required documentation is received.</a:t>
          </a:r>
        </a:p>
      </dgm:t>
    </dgm:pt>
    <dgm:pt modelId="{B3F3F5CA-B2EA-458A-98DE-149FBC61F263}" type="parTrans" cxnId="{BDABA24A-4267-4E95-9735-BF9A820C7038}">
      <dgm:prSet/>
      <dgm:spPr/>
      <dgm:t>
        <a:bodyPr/>
        <a:lstStyle/>
        <a:p>
          <a:endParaRPr lang="en-US"/>
        </a:p>
      </dgm:t>
    </dgm:pt>
    <dgm:pt modelId="{E66503A3-49F5-443A-9245-66FA6E83AAA6}" type="sibTrans" cxnId="{BDABA24A-4267-4E95-9735-BF9A820C7038}">
      <dgm:prSet/>
      <dgm:spPr/>
      <dgm:t>
        <a:bodyPr/>
        <a:lstStyle/>
        <a:p>
          <a:endParaRPr lang="en-US"/>
        </a:p>
      </dgm:t>
    </dgm:pt>
    <dgm:pt modelId="{FBDC914A-6CC0-420A-97AD-5004CC2332C1}" type="pres">
      <dgm:prSet presAssocID="{85C87B06-0DC0-43E9-9DD2-AE5B5275F7ED}" presName="Name0" presStyleCnt="0">
        <dgm:presLayoutVars>
          <dgm:dir/>
          <dgm:animLvl val="lvl"/>
          <dgm:resizeHandles val="exact"/>
        </dgm:presLayoutVars>
      </dgm:prSet>
      <dgm:spPr/>
    </dgm:pt>
    <dgm:pt modelId="{0CCBC49D-BC27-4B18-AD63-A0F9E3910E3A}" type="pres">
      <dgm:prSet presAssocID="{79EF8D10-8DFE-49BC-939F-E612D07733CE}" presName="linNode" presStyleCnt="0"/>
      <dgm:spPr/>
    </dgm:pt>
    <dgm:pt modelId="{D9C9C7BB-8E94-404C-BE4C-D21D57A52C27}" type="pres">
      <dgm:prSet presAssocID="{79EF8D10-8DFE-49BC-939F-E612D07733CE}" presName="parentText" presStyleLbl="alignNode1" presStyleIdx="0" presStyleCnt="3">
        <dgm:presLayoutVars>
          <dgm:chMax val="1"/>
          <dgm:bulletEnabled/>
        </dgm:presLayoutVars>
      </dgm:prSet>
      <dgm:spPr/>
    </dgm:pt>
    <dgm:pt modelId="{014C5919-BE13-4442-9FE0-A524B99AE88F}" type="pres">
      <dgm:prSet presAssocID="{79EF8D10-8DFE-49BC-939F-E612D07733CE}" presName="descendantText" presStyleLbl="alignAccFollowNode1" presStyleIdx="0" presStyleCnt="3">
        <dgm:presLayoutVars>
          <dgm:bulletEnabled/>
        </dgm:presLayoutVars>
      </dgm:prSet>
      <dgm:spPr/>
    </dgm:pt>
    <dgm:pt modelId="{7917E71F-994B-494F-9F75-800B62BBE93C}" type="pres">
      <dgm:prSet presAssocID="{51650676-F730-47F5-A668-03FB8289BB67}" presName="sp" presStyleCnt="0"/>
      <dgm:spPr/>
    </dgm:pt>
    <dgm:pt modelId="{4FB853C5-7A63-4016-95DB-5CE342164DFF}" type="pres">
      <dgm:prSet presAssocID="{17E348AA-3482-4EFF-ADF8-94CC852C88AE}" presName="linNode" presStyleCnt="0"/>
      <dgm:spPr/>
    </dgm:pt>
    <dgm:pt modelId="{D921EC1E-7E25-447B-828D-EC3E803D5BCC}" type="pres">
      <dgm:prSet presAssocID="{17E348AA-3482-4EFF-ADF8-94CC852C88AE}" presName="parentText" presStyleLbl="alignNode1" presStyleIdx="1" presStyleCnt="3">
        <dgm:presLayoutVars>
          <dgm:chMax val="1"/>
          <dgm:bulletEnabled/>
        </dgm:presLayoutVars>
      </dgm:prSet>
      <dgm:spPr/>
    </dgm:pt>
    <dgm:pt modelId="{F22BF3AE-87B5-49B9-AB28-C12ADE717310}" type="pres">
      <dgm:prSet presAssocID="{17E348AA-3482-4EFF-ADF8-94CC852C88AE}" presName="descendantText" presStyleLbl="alignAccFollowNode1" presStyleIdx="1" presStyleCnt="3">
        <dgm:presLayoutVars>
          <dgm:bulletEnabled/>
        </dgm:presLayoutVars>
      </dgm:prSet>
      <dgm:spPr/>
    </dgm:pt>
    <dgm:pt modelId="{44BF86F0-C9BA-4CB8-9BD6-CBD05BB16CA4}" type="pres">
      <dgm:prSet presAssocID="{6CF91725-B37E-4EDB-8B6C-5F727D72AB7C}" presName="sp" presStyleCnt="0"/>
      <dgm:spPr/>
    </dgm:pt>
    <dgm:pt modelId="{B7942FCD-1EE3-429C-B563-3E7936C38C08}" type="pres">
      <dgm:prSet presAssocID="{B1C19FDA-FCB1-4796-8A2C-077CAE1FFE23}" presName="linNode" presStyleCnt="0"/>
      <dgm:spPr/>
    </dgm:pt>
    <dgm:pt modelId="{7D87C6D3-2C89-41D9-9259-DBCC9869063C}" type="pres">
      <dgm:prSet presAssocID="{B1C19FDA-FCB1-4796-8A2C-077CAE1FFE23}" presName="parentText" presStyleLbl="alignNode1" presStyleIdx="2" presStyleCnt="3">
        <dgm:presLayoutVars>
          <dgm:chMax val="1"/>
          <dgm:bulletEnabled/>
        </dgm:presLayoutVars>
      </dgm:prSet>
      <dgm:spPr/>
    </dgm:pt>
    <dgm:pt modelId="{3C9109A2-780D-4F1E-BFEF-FE006D969E64}" type="pres">
      <dgm:prSet presAssocID="{B1C19FDA-FCB1-4796-8A2C-077CAE1FFE23}" presName="descendantText" presStyleLbl="alignAccFollowNode1" presStyleIdx="2" presStyleCnt="3">
        <dgm:presLayoutVars>
          <dgm:bulletEnabled/>
        </dgm:presLayoutVars>
      </dgm:prSet>
      <dgm:spPr/>
    </dgm:pt>
  </dgm:ptLst>
  <dgm:cxnLst>
    <dgm:cxn modelId="{EC2E4501-145A-4A79-82D2-EBDD0A587E19}" type="presOf" srcId="{85C87B06-0DC0-43E9-9DD2-AE5B5275F7ED}" destId="{FBDC914A-6CC0-420A-97AD-5004CC2332C1}" srcOrd="0" destOrd="0" presId="urn:microsoft.com/office/officeart/2016/7/layout/VerticalSolidActionList"/>
    <dgm:cxn modelId="{A956F718-819C-423D-AB8F-4E3B3654D956}" type="presOf" srcId="{17E348AA-3482-4EFF-ADF8-94CC852C88AE}" destId="{D921EC1E-7E25-447B-828D-EC3E803D5BCC}" srcOrd="0" destOrd="0" presId="urn:microsoft.com/office/officeart/2016/7/layout/VerticalSolidActionList"/>
    <dgm:cxn modelId="{1B26B623-0479-4B55-81B1-42119F8B1EEB}" type="presOf" srcId="{B1C19FDA-FCB1-4796-8A2C-077CAE1FFE23}" destId="{7D87C6D3-2C89-41D9-9259-DBCC9869063C}" srcOrd="0" destOrd="0" presId="urn:microsoft.com/office/officeart/2016/7/layout/VerticalSolidActionList"/>
    <dgm:cxn modelId="{BDABA24A-4267-4E95-9735-BF9A820C7038}" srcId="{B1C19FDA-FCB1-4796-8A2C-077CAE1FFE23}" destId="{64A3424E-5CE6-4DE7-BA9F-00F68F616448}" srcOrd="0" destOrd="0" parTransId="{B3F3F5CA-B2EA-458A-98DE-149FBC61F263}" sibTransId="{E66503A3-49F5-443A-9245-66FA6E83AAA6}"/>
    <dgm:cxn modelId="{B023E66C-2EA2-4C0B-BD9D-37465606E97C}" srcId="{85C87B06-0DC0-43E9-9DD2-AE5B5275F7ED}" destId="{17E348AA-3482-4EFF-ADF8-94CC852C88AE}" srcOrd="1" destOrd="0" parTransId="{4BAC562F-66EE-4436-BBAB-6F9ED5AF3FB9}" sibTransId="{6CF91725-B37E-4EDB-8B6C-5F727D72AB7C}"/>
    <dgm:cxn modelId="{F945486F-2296-461D-B9FC-EC5C3668526D}" type="presOf" srcId="{274DAA18-844E-4AF6-9537-0F35AB022133}" destId="{014C5919-BE13-4442-9FE0-A524B99AE88F}" srcOrd="0" destOrd="0" presId="urn:microsoft.com/office/officeart/2016/7/layout/VerticalSolidActionList"/>
    <dgm:cxn modelId="{3D2B5683-1FEA-4CBC-9269-47B212745D57}" type="presOf" srcId="{A95846D1-9002-4744-BE20-AE2A8851EAB3}" destId="{F22BF3AE-87B5-49B9-AB28-C12ADE717310}" srcOrd="0" destOrd="0" presId="urn:microsoft.com/office/officeart/2016/7/layout/VerticalSolidActionList"/>
    <dgm:cxn modelId="{8B1F3685-198D-45AF-8409-5862305384F6}" srcId="{85C87B06-0DC0-43E9-9DD2-AE5B5275F7ED}" destId="{B1C19FDA-FCB1-4796-8A2C-077CAE1FFE23}" srcOrd="2" destOrd="0" parTransId="{1EE97F95-3D57-4560-AB57-AB01C13B0759}" sibTransId="{18F454D5-6EA0-4750-851A-2FF3D9FA3381}"/>
    <dgm:cxn modelId="{8363F99D-04CA-4F36-963B-CA7CE461AB1F}" srcId="{17E348AA-3482-4EFF-ADF8-94CC852C88AE}" destId="{A95846D1-9002-4744-BE20-AE2A8851EAB3}" srcOrd="0" destOrd="0" parTransId="{331C78CF-3A69-408C-9EC2-4C2AE7AD4FE1}" sibTransId="{CBCA2EB3-3507-4D84-B30A-C752EAC40E6A}"/>
    <dgm:cxn modelId="{36C6F5BA-DD46-4123-8836-D496939404B1}" type="presOf" srcId="{64A3424E-5CE6-4DE7-BA9F-00F68F616448}" destId="{3C9109A2-780D-4F1E-BFEF-FE006D969E64}" srcOrd="0" destOrd="0" presId="urn:microsoft.com/office/officeart/2016/7/layout/VerticalSolidActionList"/>
    <dgm:cxn modelId="{09FD90EC-1A4C-4BD0-BA63-55CFC9E88BD9}" type="presOf" srcId="{79EF8D10-8DFE-49BC-939F-E612D07733CE}" destId="{D9C9C7BB-8E94-404C-BE4C-D21D57A52C27}" srcOrd="0" destOrd="0" presId="urn:microsoft.com/office/officeart/2016/7/layout/VerticalSolidActionList"/>
    <dgm:cxn modelId="{22835AED-2C8A-4163-AF75-2C00461A2988}" srcId="{85C87B06-0DC0-43E9-9DD2-AE5B5275F7ED}" destId="{79EF8D10-8DFE-49BC-939F-E612D07733CE}" srcOrd="0" destOrd="0" parTransId="{836FE192-F359-4261-AE1C-A11032B050AF}" sibTransId="{51650676-F730-47F5-A668-03FB8289BB67}"/>
    <dgm:cxn modelId="{2E7621F2-BDAA-4DDC-9C6F-DBC72D048EA5}" srcId="{79EF8D10-8DFE-49BC-939F-E612D07733CE}" destId="{274DAA18-844E-4AF6-9537-0F35AB022133}" srcOrd="0" destOrd="0" parTransId="{4AF02421-606A-43E4-96BD-9F83E64ED94C}" sibTransId="{FED5542A-E43C-4D26-B128-96F305DDCBEB}"/>
    <dgm:cxn modelId="{43EEBE05-1677-46FF-BE27-7EF0EBA92A43}" type="presParOf" srcId="{FBDC914A-6CC0-420A-97AD-5004CC2332C1}" destId="{0CCBC49D-BC27-4B18-AD63-A0F9E3910E3A}" srcOrd="0" destOrd="0" presId="urn:microsoft.com/office/officeart/2016/7/layout/VerticalSolidActionList"/>
    <dgm:cxn modelId="{B71800F7-9D47-44EE-8A0A-C203D1381549}" type="presParOf" srcId="{0CCBC49D-BC27-4B18-AD63-A0F9E3910E3A}" destId="{D9C9C7BB-8E94-404C-BE4C-D21D57A52C27}" srcOrd="0" destOrd="0" presId="urn:microsoft.com/office/officeart/2016/7/layout/VerticalSolidActionList"/>
    <dgm:cxn modelId="{886E34F1-62B3-4995-9F70-DE0B266865F2}" type="presParOf" srcId="{0CCBC49D-BC27-4B18-AD63-A0F9E3910E3A}" destId="{014C5919-BE13-4442-9FE0-A524B99AE88F}" srcOrd="1" destOrd="0" presId="urn:microsoft.com/office/officeart/2016/7/layout/VerticalSolidActionList"/>
    <dgm:cxn modelId="{070EE155-8AE5-4CAF-A290-7C6F5171C7D2}" type="presParOf" srcId="{FBDC914A-6CC0-420A-97AD-5004CC2332C1}" destId="{7917E71F-994B-494F-9F75-800B62BBE93C}" srcOrd="1" destOrd="0" presId="urn:microsoft.com/office/officeart/2016/7/layout/VerticalSolidActionList"/>
    <dgm:cxn modelId="{A9DC4430-4EA0-4E2D-970D-8985EE3F42D2}" type="presParOf" srcId="{FBDC914A-6CC0-420A-97AD-5004CC2332C1}" destId="{4FB853C5-7A63-4016-95DB-5CE342164DFF}" srcOrd="2" destOrd="0" presId="urn:microsoft.com/office/officeart/2016/7/layout/VerticalSolidActionList"/>
    <dgm:cxn modelId="{CEDA1AF8-9115-4813-84FE-0DC4C1714519}" type="presParOf" srcId="{4FB853C5-7A63-4016-95DB-5CE342164DFF}" destId="{D921EC1E-7E25-447B-828D-EC3E803D5BCC}" srcOrd="0" destOrd="0" presId="urn:microsoft.com/office/officeart/2016/7/layout/VerticalSolidActionList"/>
    <dgm:cxn modelId="{2596D8EE-C5F0-4218-A4EA-D5322C5EB20F}" type="presParOf" srcId="{4FB853C5-7A63-4016-95DB-5CE342164DFF}" destId="{F22BF3AE-87B5-49B9-AB28-C12ADE717310}" srcOrd="1" destOrd="0" presId="urn:microsoft.com/office/officeart/2016/7/layout/VerticalSolidActionList"/>
    <dgm:cxn modelId="{14875F69-DEF9-4733-B879-2FBFBD44B869}" type="presParOf" srcId="{FBDC914A-6CC0-420A-97AD-5004CC2332C1}" destId="{44BF86F0-C9BA-4CB8-9BD6-CBD05BB16CA4}" srcOrd="3" destOrd="0" presId="urn:microsoft.com/office/officeart/2016/7/layout/VerticalSolidActionList"/>
    <dgm:cxn modelId="{3A940B6A-748A-4CC2-951E-7AD118FBDFDE}" type="presParOf" srcId="{FBDC914A-6CC0-420A-97AD-5004CC2332C1}" destId="{B7942FCD-1EE3-429C-B563-3E7936C38C08}" srcOrd="4" destOrd="0" presId="urn:microsoft.com/office/officeart/2016/7/layout/VerticalSolidActionList"/>
    <dgm:cxn modelId="{B0C03CA2-114F-40D7-BD56-CA4A31D4C778}" type="presParOf" srcId="{B7942FCD-1EE3-429C-B563-3E7936C38C08}" destId="{7D87C6D3-2C89-41D9-9259-DBCC9869063C}" srcOrd="0" destOrd="0" presId="urn:microsoft.com/office/officeart/2016/7/layout/VerticalSolidActionList"/>
    <dgm:cxn modelId="{B2C2DA11-4EB3-41DC-BE18-D568A2CEFA8D}" type="presParOf" srcId="{B7942FCD-1EE3-429C-B563-3E7936C38C08}" destId="{3C9109A2-780D-4F1E-BFEF-FE006D969E64}"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EB6926-E17B-438F-8348-9CA3BE1AA2D0}">
      <dsp:nvSpPr>
        <dsp:cNvPr id="0" name=""/>
        <dsp:cNvSpPr/>
      </dsp:nvSpPr>
      <dsp:spPr>
        <a:xfrm>
          <a:off x="0" y="101917"/>
          <a:ext cx="6161264" cy="9496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Open to all University of Akron students</a:t>
          </a:r>
        </a:p>
      </dsp:txBody>
      <dsp:txXfrm>
        <a:off x="46360" y="148277"/>
        <a:ext cx="6068544" cy="856959"/>
      </dsp:txXfrm>
    </dsp:sp>
    <dsp:sp modelId="{D8965F80-F256-4083-A764-4A42D90C1300}">
      <dsp:nvSpPr>
        <dsp:cNvPr id="0" name=""/>
        <dsp:cNvSpPr/>
      </dsp:nvSpPr>
      <dsp:spPr>
        <a:xfrm>
          <a:off x="0" y="1100557"/>
          <a:ext cx="6161264" cy="94967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t>FREE AND CONFIDENTIAL</a:t>
          </a:r>
        </a:p>
      </dsp:txBody>
      <dsp:txXfrm>
        <a:off x="46360" y="1146917"/>
        <a:ext cx="6068544" cy="856959"/>
      </dsp:txXfrm>
    </dsp:sp>
    <dsp:sp modelId="{A98FBE39-AE8A-4D6C-AC4F-F3514B3046FD}">
      <dsp:nvSpPr>
        <dsp:cNvPr id="0" name=""/>
        <dsp:cNvSpPr/>
      </dsp:nvSpPr>
      <dsp:spPr>
        <a:xfrm>
          <a:off x="0" y="2099196"/>
          <a:ext cx="6161264" cy="94967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Group, individual, career, and educational counseling – in-person and virtual available (must be in Ohio)</a:t>
          </a:r>
        </a:p>
      </dsp:txBody>
      <dsp:txXfrm>
        <a:off x="46360" y="2145556"/>
        <a:ext cx="6068544" cy="856959"/>
      </dsp:txXfrm>
    </dsp:sp>
    <dsp:sp modelId="{4B4ED3FB-3537-4048-B4FA-0D7E7A9D555A}">
      <dsp:nvSpPr>
        <dsp:cNvPr id="0" name=""/>
        <dsp:cNvSpPr/>
      </dsp:nvSpPr>
      <dsp:spPr>
        <a:xfrm>
          <a:off x="0" y="3097836"/>
          <a:ext cx="6161264" cy="94967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Learning Disability/ADHD/Autism testing, psychological testing</a:t>
          </a:r>
        </a:p>
      </dsp:txBody>
      <dsp:txXfrm>
        <a:off x="46360" y="3144196"/>
        <a:ext cx="6068544" cy="856959"/>
      </dsp:txXfrm>
    </dsp:sp>
    <dsp:sp modelId="{BCD82050-7F0A-4A8C-B522-2D02265C82CC}">
      <dsp:nvSpPr>
        <dsp:cNvPr id="0" name=""/>
        <dsp:cNvSpPr/>
      </dsp:nvSpPr>
      <dsp:spPr>
        <a:xfrm>
          <a:off x="0" y="4096476"/>
          <a:ext cx="6161264" cy="949679"/>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Workshops and Outreach</a:t>
          </a:r>
        </a:p>
      </dsp:txBody>
      <dsp:txXfrm>
        <a:off x="46360" y="4142836"/>
        <a:ext cx="6068544" cy="856959"/>
      </dsp:txXfrm>
    </dsp:sp>
    <dsp:sp modelId="{0E6E4F0F-245C-4473-9BC4-328E1F796F14}">
      <dsp:nvSpPr>
        <dsp:cNvPr id="0" name=""/>
        <dsp:cNvSpPr/>
      </dsp:nvSpPr>
      <dsp:spPr>
        <a:xfrm>
          <a:off x="0" y="5095115"/>
          <a:ext cx="6161264" cy="9496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Accredited by IACS (International Accreditation of Counseling Services), Internship accredited by APA (American Psychological Association)</a:t>
          </a:r>
        </a:p>
      </dsp:txBody>
      <dsp:txXfrm>
        <a:off x="46360" y="5141475"/>
        <a:ext cx="6068544" cy="8569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C5442-1D58-4E9B-BC69-0E596553EADC}">
      <dsp:nvSpPr>
        <dsp:cNvPr id="0" name=""/>
        <dsp:cNvSpPr/>
      </dsp:nvSpPr>
      <dsp:spPr>
        <a:xfrm>
          <a:off x="339603" y="48056"/>
          <a:ext cx="1055109" cy="10551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3F987F-FE72-4BCF-95F7-A4D1E67D0A04}">
      <dsp:nvSpPr>
        <dsp:cNvPr id="0" name=""/>
        <dsp:cNvSpPr/>
      </dsp:nvSpPr>
      <dsp:spPr>
        <a:xfrm>
          <a:off x="564462" y="272915"/>
          <a:ext cx="605390" cy="6053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A61A390-9039-4DB1-BEA4-7901EF766CA6}">
      <dsp:nvSpPr>
        <dsp:cNvPr id="0" name=""/>
        <dsp:cNvSpPr/>
      </dsp:nvSpPr>
      <dsp:spPr>
        <a:xfrm>
          <a:off x="2314" y="1431806"/>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Connect with and help others</a:t>
          </a:r>
        </a:p>
      </dsp:txBody>
      <dsp:txXfrm>
        <a:off x="2314" y="1431806"/>
        <a:ext cx="1729687" cy="691875"/>
      </dsp:txXfrm>
    </dsp:sp>
    <dsp:sp modelId="{4CF855FF-F1AD-4CD6-9860-3351BD1E07D6}">
      <dsp:nvSpPr>
        <dsp:cNvPr id="0" name=""/>
        <dsp:cNvSpPr/>
      </dsp:nvSpPr>
      <dsp:spPr>
        <a:xfrm>
          <a:off x="2371986" y="48056"/>
          <a:ext cx="1055109" cy="10551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132A5D-50CC-4D49-995F-B51F2EF6A7E9}">
      <dsp:nvSpPr>
        <dsp:cNvPr id="0" name=""/>
        <dsp:cNvSpPr/>
      </dsp:nvSpPr>
      <dsp:spPr>
        <a:xfrm>
          <a:off x="2596845" y="272915"/>
          <a:ext cx="605390" cy="6053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31042E-D59D-47B4-A07D-1B440BF50517}">
      <dsp:nvSpPr>
        <dsp:cNvPr id="0" name=""/>
        <dsp:cNvSpPr/>
      </dsp:nvSpPr>
      <dsp:spPr>
        <a:xfrm>
          <a:off x="2034697" y="1431806"/>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Breathe and relax</a:t>
          </a:r>
        </a:p>
      </dsp:txBody>
      <dsp:txXfrm>
        <a:off x="2034697" y="1431806"/>
        <a:ext cx="1729687" cy="691875"/>
      </dsp:txXfrm>
    </dsp:sp>
    <dsp:sp modelId="{C4F752F1-7D49-4461-BE03-2B32218DD1C3}">
      <dsp:nvSpPr>
        <dsp:cNvPr id="0" name=""/>
        <dsp:cNvSpPr/>
      </dsp:nvSpPr>
      <dsp:spPr>
        <a:xfrm>
          <a:off x="4404369" y="48056"/>
          <a:ext cx="1055109" cy="10551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FAC1C3-B031-4517-816E-508A03EDD715}">
      <dsp:nvSpPr>
        <dsp:cNvPr id="0" name=""/>
        <dsp:cNvSpPr/>
      </dsp:nvSpPr>
      <dsp:spPr>
        <a:xfrm>
          <a:off x="4629228" y="272915"/>
          <a:ext cx="605390" cy="6053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3BFA45-CDB4-44F6-8B60-11222AE91FB0}">
      <dsp:nvSpPr>
        <dsp:cNvPr id="0" name=""/>
        <dsp:cNvSpPr/>
      </dsp:nvSpPr>
      <dsp:spPr>
        <a:xfrm>
          <a:off x="4067080" y="1431806"/>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Focus on the big picture</a:t>
          </a:r>
        </a:p>
      </dsp:txBody>
      <dsp:txXfrm>
        <a:off x="4067080" y="1431806"/>
        <a:ext cx="1729687" cy="691875"/>
      </dsp:txXfrm>
    </dsp:sp>
    <dsp:sp modelId="{5A495E2B-B9FA-4E5A-9B84-FAABA725337D}">
      <dsp:nvSpPr>
        <dsp:cNvPr id="0" name=""/>
        <dsp:cNvSpPr/>
      </dsp:nvSpPr>
      <dsp:spPr>
        <a:xfrm>
          <a:off x="339603" y="2556103"/>
          <a:ext cx="1055109" cy="10551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491FB1-E1ED-491A-A440-9B3C8567E166}">
      <dsp:nvSpPr>
        <dsp:cNvPr id="0" name=""/>
        <dsp:cNvSpPr/>
      </dsp:nvSpPr>
      <dsp:spPr>
        <a:xfrm>
          <a:off x="564462" y="2780962"/>
          <a:ext cx="605390" cy="6053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4742D1F-1DF8-4632-ADD7-5E42C30EF72D}">
      <dsp:nvSpPr>
        <dsp:cNvPr id="0" name=""/>
        <dsp:cNvSpPr/>
      </dsp:nvSpPr>
      <dsp:spPr>
        <a:xfrm>
          <a:off x="2314" y="3939853"/>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Be kind to yourself!</a:t>
          </a:r>
        </a:p>
      </dsp:txBody>
      <dsp:txXfrm>
        <a:off x="2314" y="3939853"/>
        <a:ext cx="1729687" cy="691875"/>
      </dsp:txXfrm>
    </dsp:sp>
    <dsp:sp modelId="{2D26A728-6B07-4EDE-8BFC-0709C201B916}">
      <dsp:nvSpPr>
        <dsp:cNvPr id="0" name=""/>
        <dsp:cNvSpPr/>
      </dsp:nvSpPr>
      <dsp:spPr>
        <a:xfrm>
          <a:off x="2371986" y="2556103"/>
          <a:ext cx="1055109" cy="10551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B1427F-BBB7-49BD-A954-532C1D3F0073}">
      <dsp:nvSpPr>
        <dsp:cNvPr id="0" name=""/>
        <dsp:cNvSpPr/>
      </dsp:nvSpPr>
      <dsp:spPr>
        <a:xfrm>
          <a:off x="2596845" y="2780962"/>
          <a:ext cx="605390" cy="6053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548745-3513-4FBA-A998-6615C3C640E4}">
      <dsp:nvSpPr>
        <dsp:cNvPr id="0" name=""/>
        <dsp:cNvSpPr/>
      </dsp:nvSpPr>
      <dsp:spPr>
        <a:xfrm>
          <a:off x="2034697" y="3939853"/>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Nutrition, sleep, and exercise</a:t>
          </a:r>
        </a:p>
      </dsp:txBody>
      <dsp:txXfrm>
        <a:off x="2034697" y="3939853"/>
        <a:ext cx="1729687" cy="691875"/>
      </dsp:txXfrm>
    </dsp:sp>
    <dsp:sp modelId="{7F3C3614-FBA4-470F-AF92-98A77B1634F6}">
      <dsp:nvSpPr>
        <dsp:cNvPr id="0" name=""/>
        <dsp:cNvSpPr/>
      </dsp:nvSpPr>
      <dsp:spPr>
        <a:xfrm>
          <a:off x="4404369" y="2556103"/>
          <a:ext cx="1055109" cy="105510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BD4548-2741-4392-B150-F1A940736376}">
      <dsp:nvSpPr>
        <dsp:cNvPr id="0" name=""/>
        <dsp:cNvSpPr/>
      </dsp:nvSpPr>
      <dsp:spPr>
        <a:xfrm>
          <a:off x="4629228" y="2780962"/>
          <a:ext cx="605390" cy="605390"/>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E30664-53EB-4F9F-A3FB-CB89D82DA0C6}">
      <dsp:nvSpPr>
        <dsp:cNvPr id="0" name=""/>
        <dsp:cNvSpPr/>
      </dsp:nvSpPr>
      <dsp:spPr>
        <a:xfrm>
          <a:off x="4067080" y="3939853"/>
          <a:ext cx="1729687" cy="691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Laugh, play, and spend time with loved ones</a:t>
          </a:r>
        </a:p>
      </dsp:txBody>
      <dsp:txXfrm>
        <a:off x="4067080" y="3939853"/>
        <a:ext cx="1729687" cy="691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4C5919-BE13-4442-9FE0-A524B99AE88F}">
      <dsp:nvSpPr>
        <dsp:cNvPr id="0" name=""/>
        <dsp:cNvSpPr/>
      </dsp:nvSpPr>
      <dsp:spPr>
        <a:xfrm>
          <a:off x="2035810" y="1123"/>
          <a:ext cx="8143240" cy="1151235"/>
        </a:xfrm>
        <a:prstGeom prst="rect">
          <a:avLst/>
        </a:prstGeom>
        <a:solidFill>
          <a:schemeClr val="accent2">
            <a:tint val="40000"/>
            <a:alpha val="90000"/>
            <a:hueOff val="0"/>
            <a:satOff val="0"/>
            <a:lumOff val="0"/>
            <a:alphaOff val="0"/>
          </a:schemeClr>
        </a:solidFill>
        <a:ln w="12700" cap="flat" cmpd="sng" algn="in">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001" tIns="292414" rIns="158001" bIns="292414" numCol="1" spcCol="1270" anchor="ctr" anchorCtr="0">
          <a:noAutofit/>
        </a:bodyPr>
        <a:lstStyle/>
        <a:p>
          <a:pPr marL="0" lvl="0" indent="0" algn="l" defTabSz="800100">
            <a:lnSpc>
              <a:spcPct val="90000"/>
            </a:lnSpc>
            <a:spcBef>
              <a:spcPct val="0"/>
            </a:spcBef>
            <a:spcAft>
              <a:spcPct val="35000"/>
            </a:spcAft>
            <a:buNone/>
          </a:pPr>
          <a:r>
            <a:rPr lang="en-US" sz="1800" kern="1200"/>
            <a:t>Complete the online application at </a:t>
          </a:r>
          <a:r>
            <a:rPr lang="en-US" sz="1800" kern="1200">
              <a:hlinkClick xmlns:r="http://schemas.openxmlformats.org/officeDocument/2006/relationships" r:id="rId1"/>
            </a:rPr>
            <a:t>www.uakron.edu/access</a:t>
          </a:r>
          <a:r>
            <a:rPr lang="en-US" sz="1800" kern="1200"/>
            <a:t>. </a:t>
          </a:r>
        </a:p>
      </dsp:txBody>
      <dsp:txXfrm>
        <a:off x="2035810" y="1123"/>
        <a:ext cx="8143240" cy="1151235"/>
      </dsp:txXfrm>
    </dsp:sp>
    <dsp:sp modelId="{D9C9C7BB-8E94-404C-BE4C-D21D57A52C27}">
      <dsp:nvSpPr>
        <dsp:cNvPr id="0" name=""/>
        <dsp:cNvSpPr/>
      </dsp:nvSpPr>
      <dsp:spPr>
        <a:xfrm>
          <a:off x="0" y="1123"/>
          <a:ext cx="2035810" cy="1151235"/>
        </a:xfrm>
        <a:prstGeom prst="rect">
          <a:avLst/>
        </a:prstGeom>
        <a:solidFill>
          <a:schemeClr val="accent2">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28" tIns="113716" rIns="107728" bIns="113716" numCol="1" spcCol="1270" anchor="ctr" anchorCtr="0">
          <a:noAutofit/>
        </a:bodyPr>
        <a:lstStyle/>
        <a:p>
          <a:pPr marL="0" lvl="0" indent="0" algn="ctr" defTabSz="977900">
            <a:lnSpc>
              <a:spcPct val="90000"/>
            </a:lnSpc>
            <a:spcBef>
              <a:spcPct val="0"/>
            </a:spcBef>
            <a:spcAft>
              <a:spcPct val="35000"/>
            </a:spcAft>
            <a:buNone/>
          </a:pPr>
          <a:r>
            <a:rPr lang="en-US" sz="2200" kern="1200" dirty="0"/>
            <a:t>1. Application</a:t>
          </a:r>
        </a:p>
      </dsp:txBody>
      <dsp:txXfrm>
        <a:off x="0" y="1123"/>
        <a:ext cx="2035810" cy="1151235"/>
      </dsp:txXfrm>
    </dsp:sp>
    <dsp:sp modelId="{F22BF3AE-87B5-49B9-AB28-C12ADE717310}">
      <dsp:nvSpPr>
        <dsp:cNvPr id="0" name=""/>
        <dsp:cNvSpPr/>
      </dsp:nvSpPr>
      <dsp:spPr>
        <a:xfrm>
          <a:off x="2035810" y="1221432"/>
          <a:ext cx="8143240" cy="1151235"/>
        </a:xfrm>
        <a:prstGeom prst="rect">
          <a:avLst/>
        </a:prstGeom>
        <a:solidFill>
          <a:schemeClr val="accent2">
            <a:tint val="40000"/>
            <a:alpha val="90000"/>
            <a:hueOff val="-9861"/>
            <a:satOff val="-2607"/>
            <a:lumOff val="-511"/>
            <a:alphaOff val="0"/>
          </a:schemeClr>
        </a:solidFill>
        <a:ln w="12700" cap="flat" cmpd="sng" algn="in">
          <a:solidFill>
            <a:schemeClr val="accent2">
              <a:tint val="40000"/>
              <a:alpha val="90000"/>
              <a:hueOff val="-9861"/>
              <a:satOff val="-2607"/>
              <a:lumOff val="-51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001" tIns="292414" rIns="158001" bIns="292414" numCol="1" spcCol="1270" anchor="ctr" anchorCtr="0">
          <a:noAutofit/>
        </a:bodyPr>
        <a:lstStyle/>
        <a:p>
          <a:pPr marL="0" lvl="0" indent="0" algn="l" defTabSz="800100">
            <a:lnSpc>
              <a:spcPct val="90000"/>
            </a:lnSpc>
            <a:spcBef>
              <a:spcPct val="0"/>
            </a:spcBef>
            <a:spcAft>
              <a:spcPct val="35000"/>
            </a:spcAft>
            <a:buNone/>
          </a:pPr>
          <a:r>
            <a:rPr lang="en-US" sz="1800" kern="1200"/>
            <a:t>Submit current documentation from a qualified treatment professional. Guidelines are available at </a:t>
          </a:r>
          <a:r>
            <a:rPr lang="en-US" sz="1800" kern="1200">
              <a:hlinkClick xmlns:r="http://schemas.openxmlformats.org/officeDocument/2006/relationships" r:id="rId2"/>
            </a:rPr>
            <a:t>www.uakron.edu/access/forms</a:t>
          </a:r>
          <a:r>
            <a:rPr lang="en-US" sz="1800" kern="1200"/>
            <a:t>. </a:t>
          </a:r>
        </a:p>
      </dsp:txBody>
      <dsp:txXfrm>
        <a:off x="2035810" y="1221432"/>
        <a:ext cx="8143240" cy="1151235"/>
      </dsp:txXfrm>
    </dsp:sp>
    <dsp:sp modelId="{D921EC1E-7E25-447B-828D-EC3E803D5BCC}">
      <dsp:nvSpPr>
        <dsp:cNvPr id="0" name=""/>
        <dsp:cNvSpPr/>
      </dsp:nvSpPr>
      <dsp:spPr>
        <a:xfrm>
          <a:off x="0" y="1221432"/>
          <a:ext cx="2035810" cy="1151235"/>
        </a:xfrm>
        <a:prstGeom prst="rect">
          <a:avLst/>
        </a:prstGeom>
        <a:solidFill>
          <a:schemeClr val="accent2">
            <a:hueOff val="-11794"/>
            <a:satOff val="478"/>
            <a:lumOff val="-3824"/>
            <a:alphaOff val="0"/>
          </a:schemeClr>
        </a:solidFill>
        <a:ln w="12700" cap="flat" cmpd="sng" algn="in">
          <a:solidFill>
            <a:schemeClr val="accent2">
              <a:hueOff val="-11794"/>
              <a:satOff val="478"/>
              <a:lumOff val="-382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28" tIns="113716" rIns="107728" bIns="113716" numCol="1" spcCol="1270" anchor="ctr" anchorCtr="0">
          <a:noAutofit/>
        </a:bodyPr>
        <a:lstStyle/>
        <a:p>
          <a:pPr marL="0" lvl="0" indent="0" algn="ctr" defTabSz="977900">
            <a:lnSpc>
              <a:spcPct val="90000"/>
            </a:lnSpc>
            <a:spcBef>
              <a:spcPct val="0"/>
            </a:spcBef>
            <a:spcAft>
              <a:spcPct val="35000"/>
            </a:spcAft>
            <a:buNone/>
          </a:pPr>
          <a:r>
            <a:rPr lang="en-US" sz="2200" kern="1200" dirty="0"/>
            <a:t>2. Documentation</a:t>
          </a:r>
        </a:p>
      </dsp:txBody>
      <dsp:txXfrm>
        <a:off x="0" y="1221432"/>
        <a:ext cx="2035810" cy="1151235"/>
      </dsp:txXfrm>
    </dsp:sp>
    <dsp:sp modelId="{3C9109A2-780D-4F1E-BFEF-FE006D969E64}">
      <dsp:nvSpPr>
        <dsp:cNvPr id="0" name=""/>
        <dsp:cNvSpPr/>
      </dsp:nvSpPr>
      <dsp:spPr>
        <a:xfrm>
          <a:off x="2035810" y="2441741"/>
          <a:ext cx="8143240" cy="1151235"/>
        </a:xfrm>
        <a:prstGeom prst="rect">
          <a:avLst/>
        </a:prstGeom>
        <a:solidFill>
          <a:schemeClr val="accent2">
            <a:tint val="40000"/>
            <a:alpha val="90000"/>
            <a:hueOff val="-19721"/>
            <a:satOff val="-5215"/>
            <a:lumOff val="-1021"/>
            <a:alphaOff val="0"/>
          </a:schemeClr>
        </a:solidFill>
        <a:ln w="12700" cap="flat" cmpd="sng" algn="in">
          <a:solidFill>
            <a:schemeClr val="accent2">
              <a:tint val="40000"/>
              <a:alpha val="90000"/>
              <a:hueOff val="-19721"/>
              <a:satOff val="-5215"/>
              <a:lumOff val="-102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8001" tIns="292414" rIns="158001" bIns="292414" numCol="1" spcCol="1270" anchor="ctr" anchorCtr="0">
          <a:noAutofit/>
        </a:bodyPr>
        <a:lstStyle/>
        <a:p>
          <a:pPr marL="0" lvl="0" indent="0" algn="l" defTabSz="800100">
            <a:lnSpc>
              <a:spcPct val="90000"/>
            </a:lnSpc>
            <a:spcBef>
              <a:spcPct val="0"/>
            </a:spcBef>
            <a:spcAft>
              <a:spcPct val="35000"/>
            </a:spcAft>
            <a:buNone/>
          </a:pPr>
          <a:r>
            <a:rPr lang="en-US" sz="1800" kern="1200"/>
            <a:t>Make an appointment to meet with a Disability Specialist to determine reasonable accommodations once required documentation is received.</a:t>
          </a:r>
        </a:p>
      </dsp:txBody>
      <dsp:txXfrm>
        <a:off x="2035810" y="2441741"/>
        <a:ext cx="8143240" cy="1151235"/>
      </dsp:txXfrm>
    </dsp:sp>
    <dsp:sp modelId="{7D87C6D3-2C89-41D9-9259-DBCC9869063C}">
      <dsp:nvSpPr>
        <dsp:cNvPr id="0" name=""/>
        <dsp:cNvSpPr/>
      </dsp:nvSpPr>
      <dsp:spPr>
        <a:xfrm>
          <a:off x="0" y="2441741"/>
          <a:ext cx="2035810" cy="1151235"/>
        </a:xfrm>
        <a:prstGeom prst="rect">
          <a:avLst/>
        </a:prstGeom>
        <a:solidFill>
          <a:schemeClr val="accent2">
            <a:hueOff val="-23589"/>
            <a:satOff val="955"/>
            <a:lumOff val="-7648"/>
            <a:alphaOff val="0"/>
          </a:schemeClr>
        </a:solidFill>
        <a:ln w="12700" cap="flat" cmpd="sng" algn="in">
          <a:solidFill>
            <a:schemeClr val="accent2">
              <a:hueOff val="-23589"/>
              <a:satOff val="955"/>
              <a:lumOff val="-764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728" tIns="113716" rIns="107728" bIns="113716" numCol="1" spcCol="1270" anchor="ctr" anchorCtr="0">
          <a:noAutofit/>
        </a:bodyPr>
        <a:lstStyle/>
        <a:p>
          <a:pPr marL="0" lvl="0" indent="0" algn="ctr" defTabSz="977900">
            <a:lnSpc>
              <a:spcPct val="90000"/>
            </a:lnSpc>
            <a:spcBef>
              <a:spcPct val="0"/>
            </a:spcBef>
            <a:spcAft>
              <a:spcPct val="35000"/>
            </a:spcAft>
            <a:buNone/>
          </a:pPr>
          <a:r>
            <a:rPr lang="en-US" sz="2200" kern="1200" dirty="0"/>
            <a:t>3.  Appointment</a:t>
          </a:r>
        </a:p>
      </dsp:txBody>
      <dsp:txXfrm>
        <a:off x="0" y="2441741"/>
        <a:ext cx="2035810" cy="115123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5B771B-DA0C-408C-9080-1664154A8586}" type="datetimeFigureOut">
              <a:rPr lang="en-US"/>
              <a:t>8/21/2025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B1D5D-0289-4BB1-8A5D-0DD697288528}" type="slidenum">
              <a:rPr lang="en-US"/>
              <a:t>‹#›</a:t>
            </a:fld>
            <a:endParaRPr lang="en-US" dirty="0"/>
          </a:p>
        </p:txBody>
      </p:sp>
    </p:spTree>
    <p:extLst>
      <p:ext uri="{BB962C8B-B14F-4D97-AF65-F5344CB8AC3E}">
        <p14:creationId xmlns:p14="http://schemas.microsoft.com/office/powerpoint/2010/main" val="1430947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akron.edu/acces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Includes Counseling and Testing Services in Simmons, Computer Based Assessment and Evaluation in Schrank Hall, and we work closely with our colleagues in the Office of Accessibility in Simmons Hall. We’ll provide an overview of each service here at UA and how to </a:t>
            </a:r>
            <a:r>
              <a:rPr lang="en-US">
                <a:cs typeface="Calibri"/>
              </a:rPr>
              <a:t>access them. </a:t>
            </a:r>
            <a:endParaRPr lang="en-US" dirty="0">
              <a:cs typeface="Calibri"/>
            </a:endParaRPr>
          </a:p>
        </p:txBody>
      </p:sp>
      <p:sp>
        <p:nvSpPr>
          <p:cNvPr id="4" name="Slide Number Placeholder 3"/>
          <p:cNvSpPr>
            <a:spLocks noGrp="1"/>
          </p:cNvSpPr>
          <p:nvPr>
            <p:ph type="sldNum" sz="quarter" idx="5"/>
          </p:nvPr>
        </p:nvSpPr>
        <p:spPr/>
        <p:txBody>
          <a:bodyPr/>
          <a:lstStyle/>
          <a:p>
            <a:fld id="{617B1D5D-0289-4BB1-8A5D-0DD697288528}" type="slidenum">
              <a:rPr lang="en-US"/>
              <a:t>1</a:t>
            </a:fld>
            <a:endParaRPr lang="en-US" dirty="0"/>
          </a:p>
        </p:txBody>
      </p:sp>
    </p:spTree>
    <p:extLst>
      <p:ext uri="{BB962C8B-B14F-4D97-AF65-F5344CB8AC3E}">
        <p14:creationId xmlns:p14="http://schemas.microsoft.com/office/powerpoint/2010/main" val="181527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sz="1200" dirty="0"/>
              <a:t>While some people in counseling struggle with serious mental illness, most people are working through everyday problems like relationships issues, grief, transitions (like to college), career decision making, or just needing a space to work on stress management. </a:t>
            </a:r>
          </a:p>
          <a:p>
            <a:pPr marL="228600" indent="-228600">
              <a:buAutoNum type="arabicParenR"/>
            </a:pPr>
            <a:r>
              <a:rPr lang="en-US" sz="1200" dirty="0"/>
              <a:t>Psychologists and counselors are legally obligated to maintain your confidentiality – including whether you have ever been to counseling. There are rare exceptions to maintain your safety which are discussed prior to starting counseling, and you will always be included in these discussions. The counseling center cannot even share with other staff that you have come in, without your legal consent. </a:t>
            </a:r>
          </a:p>
          <a:p>
            <a:pPr marL="228600" indent="-228600">
              <a:buAutoNum type="arabicParenR"/>
            </a:pPr>
            <a:r>
              <a:rPr lang="en-US" sz="1200" dirty="0"/>
              <a:t>42% and rising – starting with gen X, we are seeing increasing willingness to go to counseling and be open about seeking support. </a:t>
            </a:r>
          </a:p>
          <a:p>
            <a:pPr marL="228600" indent="-228600">
              <a:buAutoNum type="arabicParenR"/>
            </a:pPr>
            <a:r>
              <a:rPr lang="en-US" sz="1200" dirty="0"/>
              <a:t>If you have a headache or body ache, what might you do? (I have ibuprofen in multiple places like work and home) So, when I say ANY medication – I mean that research shows higher effectiveness of counseling to address mental health than painkillers like ibuprofen for reducing headaches. But most of us would turn to medication without even questioning whether it is helpful. </a:t>
            </a:r>
          </a:p>
          <a:p>
            <a:pPr marL="228600" indent="-228600">
              <a:buAutoNum type="arabicParenR"/>
            </a:pPr>
            <a:endParaRPr lang="en-US" sz="1200" dirty="0"/>
          </a:p>
          <a:p>
            <a:pPr marL="228600" indent="-228600">
              <a:buAutoNum type="arabicParenR"/>
            </a:pPr>
            <a:endParaRPr lang="en-US" dirty="0"/>
          </a:p>
        </p:txBody>
      </p:sp>
      <p:sp>
        <p:nvSpPr>
          <p:cNvPr id="4" name="Slide Number Placeholder 3"/>
          <p:cNvSpPr>
            <a:spLocks noGrp="1"/>
          </p:cNvSpPr>
          <p:nvPr>
            <p:ph type="sldNum" sz="quarter" idx="5"/>
          </p:nvPr>
        </p:nvSpPr>
        <p:spPr/>
        <p:txBody>
          <a:bodyPr/>
          <a:lstStyle/>
          <a:p>
            <a:fld id="{617B1D5D-0289-4BB1-8A5D-0DD697288528}" type="slidenum">
              <a:rPr lang="en-US" smtClean="0"/>
              <a:t>2</a:t>
            </a:fld>
            <a:endParaRPr lang="en-US" dirty="0"/>
          </a:p>
        </p:txBody>
      </p:sp>
    </p:spTree>
    <p:extLst>
      <p:ext uri="{BB962C8B-B14F-4D97-AF65-F5344CB8AC3E}">
        <p14:creationId xmlns:p14="http://schemas.microsoft.com/office/powerpoint/2010/main" val="126639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Counseling for a variety of needs such as depression, anxiety, stress, relationships problems, academic concerns, and career planning</a:t>
            </a:r>
          </a:p>
          <a:p>
            <a:r>
              <a:rPr lang="en-US" dirty="0"/>
              <a:t>Groups were designed based on the number of students reporting a need – including relationship/interpersonal support group, anxiety and depression management (Anxiety Management Group, Feel Better Fast). </a:t>
            </a:r>
          </a:p>
        </p:txBody>
      </p:sp>
      <p:sp>
        <p:nvSpPr>
          <p:cNvPr id="4" name="Slide Number Placeholder 3"/>
          <p:cNvSpPr>
            <a:spLocks noGrp="1"/>
          </p:cNvSpPr>
          <p:nvPr>
            <p:ph type="sldNum" sz="quarter" idx="5"/>
          </p:nvPr>
        </p:nvSpPr>
        <p:spPr/>
        <p:txBody>
          <a:bodyPr/>
          <a:lstStyle/>
          <a:p>
            <a:fld id="{617B1D5D-0289-4BB1-8A5D-0DD697288528}" type="slidenum">
              <a:rPr lang="en-US"/>
              <a:t>4</a:t>
            </a:fld>
            <a:endParaRPr lang="en-US" dirty="0"/>
          </a:p>
        </p:txBody>
      </p:sp>
    </p:spTree>
    <p:extLst>
      <p:ext uri="{BB962C8B-B14F-4D97-AF65-F5344CB8AC3E}">
        <p14:creationId xmlns:p14="http://schemas.microsoft.com/office/powerpoint/2010/main" val="807105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testing locations on Main campus (also regional campuses have testing locations)</a:t>
            </a:r>
          </a:p>
          <a:p>
            <a:endParaRPr lang="en-US" dirty="0"/>
          </a:p>
          <a:p>
            <a:endParaRPr lang="en-US" dirty="0">
              <a:cs typeface="Calibri" panose="020F0502020204030204"/>
            </a:endParaRPr>
          </a:p>
          <a:p>
            <a:pPr marL="171450" indent="-171450">
              <a:lnSpc>
                <a:spcPct val="90000"/>
              </a:lnSpc>
              <a:spcBef>
                <a:spcPts val="1000"/>
              </a:spcBef>
              <a:buFont typeface="Arial"/>
              <a:buChar char="•"/>
            </a:pPr>
            <a:r>
              <a:rPr lang="en-US" dirty="0"/>
              <a:t>Exam proctoring for UA students – make-up testing, accommodated exams*, limited group paper-based testing. Proctor sheets required for all on-campus exams.</a:t>
            </a:r>
            <a:endParaRPr lang="en-US" dirty="0">
              <a:cs typeface="Calibri" panose="020F0502020204030204"/>
            </a:endParaRPr>
          </a:p>
          <a:p>
            <a:pPr marL="171450" indent="-171450">
              <a:lnSpc>
                <a:spcPct val="90000"/>
              </a:lnSpc>
              <a:spcBef>
                <a:spcPts val="1000"/>
              </a:spcBef>
              <a:buFont typeface="Arial"/>
              <a:buChar char="•"/>
            </a:pPr>
            <a:r>
              <a:rPr lang="en-US" dirty="0"/>
              <a:t>Proctoring exams for students of other institutions (e.g. online, distance learning)</a:t>
            </a:r>
            <a:endParaRPr lang="en-US" dirty="0">
              <a:cs typeface="Calibri" panose="020F0502020204030204"/>
            </a:endParaRPr>
          </a:p>
          <a:p>
            <a:pPr marL="171450" indent="-171450">
              <a:lnSpc>
                <a:spcPct val="90000"/>
              </a:lnSpc>
              <a:spcBef>
                <a:spcPts val="1000"/>
              </a:spcBef>
              <a:buFont typeface="Arial"/>
              <a:buChar char="•"/>
            </a:pPr>
            <a:r>
              <a:rPr lang="en-US" dirty="0"/>
              <a:t>Residual ACT – admissions test for UA applicants only</a:t>
            </a:r>
            <a:endParaRPr lang="en-US" dirty="0">
              <a:cs typeface="Calibri" panose="020F0502020204030204"/>
            </a:endParaRPr>
          </a:p>
          <a:p>
            <a:pPr marL="171450" indent="-171450">
              <a:lnSpc>
                <a:spcPct val="90000"/>
              </a:lnSpc>
              <a:spcBef>
                <a:spcPts val="1000"/>
              </a:spcBef>
              <a:buFont typeface="Arial"/>
              <a:buChar char="•"/>
            </a:pPr>
            <a:r>
              <a:rPr lang="en-US" dirty="0"/>
              <a:t>National testing programs (admissions, licensure) – ACT, SAT, LSAT, MPRE, GRE-Subject, MAT</a:t>
            </a:r>
            <a:endParaRPr lang="en-US" dirty="0">
              <a:cs typeface="Calibri" panose="020F0502020204030204"/>
            </a:endParaRPr>
          </a:p>
          <a:p>
            <a:pPr marL="171450" indent="-171450">
              <a:lnSpc>
                <a:spcPct val="90000"/>
              </a:lnSpc>
              <a:spcBef>
                <a:spcPts val="1000"/>
              </a:spcBef>
              <a:buFont typeface="Arial"/>
              <a:buChar char="•"/>
            </a:pPr>
            <a:r>
              <a:rPr lang="en-US" dirty="0"/>
              <a:t>Certification and licensure exams through test vendor partners </a:t>
            </a:r>
            <a:endParaRPr lang="en-US" dirty="0">
              <a:cs typeface="Calibri" panose="020F0502020204030204"/>
            </a:endParaRPr>
          </a:p>
          <a:p>
            <a:pPr marL="171450" indent="-171450">
              <a:lnSpc>
                <a:spcPct val="90000"/>
              </a:lnSpc>
              <a:spcBef>
                <a:spcPts val="1000"/>
              </a:spcBef>
              <a:buFont typeface="Arial"/>
              <a:buChar char="•"/>
            </a:pPr>
            <a:r>
              <a:rPr lang="en-US" dirty="0"/>
              <a:t>Foreign language placement testing</a:t>
            </a:r>
            <a:endParaRPr lang="en-US" dirty="0">
              <a:cs typeface="Calibri" panose="020F0502020204030204"/>
            </a:endParaRPr>
          </a:p>
          <a:p>
            <a:pPr marL="171450" indent="-171450">
              <a:lnSpc>
                <a:spcPct val="90000"/>
              </a:lnSpc>
              <a:spcBef>
                <a:spcPts val="1000"/>
              </a:spcBef>
              <a:buFont typeface="Arial"/>
              <a:buChar char="•"/>
            </a:pPr>
            <a:r>
              <a:rPr lang="en-US" dirty="0"/>
              <a:t>Prior learning assessments – e.g. CLEP</a:t>
            </a:r>
          </a:p>
        </p:txBody>
      </p:sp>
      <p:sp>
        <p:nvSpPr>
          <p:cNvPr id="4" name="Slide Number Placeholder 3"/>
          <p:cNvSpPr>
            <a:spLocks noGrp="1"/>
          </p:cNvSpPr>
          <p:nvPr>
            <p:ph type="sldNum" sz="quarter" idx="5"/>
          </p:nvPr>
        </p:nvSpPr>
        <p:spPr/>
        <p:txBody>
          <a:bodyPr/>
          <a:lstStyle/>
          <a:p>
            <a:fld id="{8BA678CE-DD4C-46D2-BD01-C65EAAD2FC38}" type="slidenum">
              <a:rPr lang="en-US" smtClean="0"/>
              <a:t>8</a:t>
            </a:fld>
            <a:endParaRPr lang="en-US" dirty="0"/>
          </a:p>
        </p:txBody>
      </p:sp>
    </p:spTree>
    <p:extLst>
      <p:ext uri="{BB962C8B-B14F-4D97-AF65-F5344CB8AC3E}">
        <p14:creationId xmlns:p14="http://schemas.microsoft.com/office/powerpoint/2010/main" val="2819147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A678CE-DD4C-46D2-BD01-C65EAAD2FC38}" type="slidenum">
              <a:rPr lang="en-US" smtClean="0"/>
              <a:t>10</a:t>
            </a:fld>
            <a:endParaRPr lang="en-US" dirty="0"/>
          </a:p>
        </p:txBody>
      </p:sp>
    </p:spTree>
    <p:extLst>
      <p:ext uri="{BB962C8B-B14F-4D97-AF65-F5344CB8AC3E}">
        <p14:creationId xmlns:p14="http://schemas.microsoft.com/office/powerpoint/2010/main" val="939901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Mission to provide students with full access to the academic environment; advocate for social justice for students with disabilities; embrace the diversity of our student body; celebrate a culturally sensitive and accessible campus</a:t>
            </a:r>
          </a:p>
          <a:p>
            <a:r>
              <a:rPr lang="en-US" dirty="0"/>
              <a:t>Provide a range of services for students with disabilities, including temporary medical supports</a:t>
            </a:r>
          </a:p>
          <a:p>
            <a:r>
              <a:rPr lang="en-US" dirty="0"/>
              <a:t>Students can register online through </a:t>
            </a:r>
            <a:r>
              <a:rPr lang="en-US" dirty="0">
                <a:hlinkClick r:id="rId3"/>
              </a:rPr>
              <a:t>www.uakron.edu/access</a:t>
            </a:r>
            <a:endParaRPr lang="en-US" dirty="0"/>
          </a:p>
        </p:txBody>
      </p:sp>
      <p:sp>
        <p:nvSpPr>
          <p:cNvPr id="4" name="Slide Number Placeholder 3"/>
          <p:cNvSpPr>
            <a:spLocks noGrp="1"/>
          </p:cNvSpPr>
          <p:nvPr>
            <p:ph type="sldNum" sz="quarter" idx="5"/>
          </p:nvPr>
        </p:nvSpPr>
        <p:spPr/>
        <p:txBody>
          <a:bodyPr/>
          <a:lstStyle/>
          <a:p>
            <a:fld id="{8BA678CE-DD4C-46D2-BD01-C65EAAD2FC38}" type="slidenum">
              <a:rPr lang="en-US" smtClean="0"/>
              <a:t>11</a:t>
            </a:fld>
            <a:endParaRPr lang="en-US" dirty="0"/>
          </a:p>
        </p:txBody>
      </p:sp>
    </p:spTree>
    <p:extLst>
      <p:ext uri="{BB962C8B-B14F-4D97-AF65-F5344CB8AC3E}">
        <p14:creationId xmlns:p14="http://schemas.microsoft.com/office/powerpoint/2010/main" val="813399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7B1D5D-0289-4BB1-8A5D-0DD697288528}" type="slidenum">
              <a:rPr lang="en-US" smtClean="0"/>
              <a:t>13</a:t>
            </a:fld>
            <a:endParaRPr lang="en-US" dirty="0"/>
          </a:p>
        </p:txBody>
      </p:sp>
    </p:spTree>
    <p:extLst>
      <p:ext uri="{BB962C8B-B14F-4D97-AF65-F5344CB8AC3E}">
        <p14:creationId xmlns:p14="http://schemas.microsoft.com/office/powerpoint/2010/main" val="3526636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i="0" dirty="0">
                <a:solidFill>
                  <a:schemeClr val="tx1"/>
                </a:solidFill>
              </a:rPr>
              <a:t>Smart link to click on </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850A27-44D4-2749-82C8-E36D8E20DE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899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4850A27-44D4-2749-82C8-E36D8E20DE6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329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650145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70791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25309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4" y="365760"/>
            <a:ext cx="10895106"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9E1D3781-BFB0-4452-8EEF-C3D18636E3FE}" type="slidenum">
              <a:rPr lang="en-US" smtClean="0"/>
              <a:t>‹#›</a:t>
            </a:fld>
            <a:endParaRPr lang="en-US" dirty="0"/>
          </a:p>
        </p:txBody>
      </p:sp>
    </p:spTree>
    <p:extLst>
      <p:ext uri="{BB962C8B-B14F-4D97-AF65-F5344CB8AC3E}">
        <p14:creationId xmlns:p14="http://schemas.microsoft.com/office/powerpoint/2010/main" val="598599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750820" y="630938"/>
            <a:ext cx="6973824"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9"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2215046" y="5979198"/>
            <a:ext cx="8045373"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3" cy="348462"/>
          </a:xfrm>
        </p:spPr>
        <p:txBody>
          <a:bodyPr/>
          <a:lstStyle>
            <a:lvl1pPr>
              <a:defRPr baseline="0">
                <a:solidFill>
                  <a:schemeClr val="accent1">
                    <a:lumMod val="50000"/>
                  </a:schemeClr>
                </a:solidFill>
              </a:defRPr>
            </a:lvl1pPr>
          </a:lstStyle>
          <a:p>
            <a:fld id="{9334D819-9F07-4261-B09B-9E467E5D9002}" type="datetimeFigureOut">
              <a:rPr lang="en-US" dirty="0"/>
              <a:pPr/>
              <a:t>8/21/2025</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9" y="6375679"/>
            <a:ext cx="2329723" cy="345796"/>
          </a:xfrm>
        </p:spPr>
        <p:txBody>
          <a:bodyPr/>
          <a:lstStyle>
            <a:lvl1pPr>
              <a:defRPr baseline="0">
                <a:solidFill>
                  <a:schemeClr val="accent1">
                    <a:lumMod val="50000"/>
                  </a:schemeClr>
                </a:solidFill>
              </a:defRPr>
            </a:lvl1pPr>
          </a:lstStyle>
          <a:p>
            <a:fld id="{71766878-3199-4EAB-94E7-2D6D11070E14}" type="slidenum">
              <a:rPr lang="en-US" dirty="0"/>
              <a:pPr/>
              <a:t>‹#›</a:t>
            </a:fld>
            <a:endParaRPr lang="en-US" dirty="0"/>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217722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A2839A-B22A-6440-B709-7F07E1B8B9A6}" type="slidenum">
              <a:rPr lang="en-US" smtClean="0"/>
              <a:pPr/>
              <a:t>‹#›</a:t>
            </a:fld>
            <a:endParaRPr lang="en-US"/>
          </a:p>
        </p:txBody>
      </p:sp>
    </p:spTree>
    <p:extLst>
      <p:ext uri="{BB962C8B-B14F-4D97-AF65-F5344CB8AC3E}">
        <p14:creationId xmlns:p14="http://schemas.microsoft.com/office/powerpoint/2010/main" val="333207049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1" y="0"/>
            <a:ext cx="281463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3242930" y="1073890"/>
            <a:ext cx="8187071"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1" y="5159783"/>
            <a:ext cx="7017488"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7" y="6375679"/>
            <a:ext cx="1493947" cy="348462"/>
          </a:xfrm>
        </p:spPr>
        <p:txBody>
          <a:bodyPr/>
          <a:lstStyle>
            <a:lvl1pPr>
              <a:defRPr baseline="0">
                <a:solidFill>
                  <a:schemeClr val="tx2"/>
                </a:solidFill>
              </a:defRPr>
            </a:lvl1pPr>
          </a:lstStyle>
          <a:p>
            <a:fld id="{9334D819-9F07-4261-B09B-9E467E5D9002}" type="datetimeFigureOut">
              <a:rPr lang="en-US" dirty="0"/>
              <a:pPr/>
              <a:t>8/21/2025</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7" cy="345796"/>
          </a:xfrm>
        </p:spPr>
        <p:txBody>
          <a:bodyPr/>
          <a:lstStyle>
            <a:lvl1pPr>
              <a:defRPr baseline="0">
                <a:solidFill>
                  <a:schemeClr val="tx2"/>
                </a:solidFill>
              </a:defRPr>
            </a:lvl1pPr>
          </a:lstStyle>
          <a:p>
            <a:r>
              <a:rPr lang="en-US"/>
              <a:t> </a:t>
            </a:r>
            <a:fld id="{50A2839A-B22A-6440-B709-7F07E1B8B9A6}" type="slidenum">
              <a:rPr lang="en-US" smtClean="0"/>
              <a:pPr/>
              <a:t>‹#›</a:t>
            </a:fld>
            <a:endParaRPr lang="en-US" dirty="0"/>
          </a:p>
        </p:txBody>
      </p:sp>
      <p:sp>
        <p:nvSpPr>
          <p:cNvPr id="16" name="Freeform 11"/>
          <p:cNvSpPr/>
          <p:nvPr/>
        </p:nvSpPr>
        <p:spPr bwMode="auto">
          <a:xfrm>
            <a:off x="874382" y="0"/>
            <a:ext cx="164623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1" y="0"/>
            <a:ext cx="281463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178397397"/>
      </p:ext>
    </p:extLst>
  </p:cSld>
  <p:clrMapOvr>
    <a:overrideClrMapping bg1="dk1" tx1="lt1" bg2="dk2" tx2="lt2" accent1="accent1" accent2="accent2" accent3="accent3" accent4="accent4" accent5="accent5" accent6="accent6" hlink="hlink" folHlink="folHlink"/>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791456"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5" y="2286000"/>
            <a:ext cx="4791456"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A2839A-B22A-6440-B709-7F07E1B8B9A6}" type="slidenum">
              <a:rPr lang="en-US" smtClean="0"/>
              <a:pPr/>
              <a:t>‹#›</a:t>
            </a:fld>
            <a:endParaRPr lang="en-US"/>
          </a:p>
        </p:txBody>
      </p:sp>
    </p:spTree>
    <p:extLst>
      <p:ext uri="{BB962C8B-B14F-4D97-AF65-F5344CB8AC3E}">
        <p14:creationId xmlns:p14="http://schemas.microsoft.com/office/powerpoint/2010/main" val="3558839458"/>
      </p:ext>
    </p:extLst>
  </p:cSld>
  <p:clrMapOvr>
    <a:masterClrMapping/>
  </p:clrMapOvr>
  <p:transition>
    <p:fade/>
  </p:transition>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7301" y="381002"/>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5776" y="2199635"/>
            <a:ext cx="481584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255776" y="2909102"/>
            <a:ext cx="481584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5"/>
            <a:ext cx="481584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633864" y="2909102"/>
            <a:ext cx="481584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dirty="0"/>
              <a:t>8/21/2025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r>
              <a:rPr lang="en-US"/>
              <a:t> </a:t>
            </a:r>
            <a:fld id="{50A2839A-B22A-6440-B709-7F07E1B8B9A6}" type="slidenum">
              <a:rPr lang="en-US" smtClean="0"/>
              <a:pPr/>
              <a:t>‹#›</a:t>
            </a:fld>
            <a:endParaRPr lang="en-US" dirty="0"/>
          </a:p>
        </p:txBody>
      </p:sp>
    </p:spTree>
    <p:extLst>
      <p:ext uri="{BB962C8B-B14F-4D97-AF65-F5344CB8AC3E}">
        <p14:creationId xmlns:p14="http://schemas.microsoft.com/office/powerpoint/2010/main" val="1827616747"/>
      </p:ext>
    </p:extLst>
  </p:cSld>
  <p:clrMapOvr>
    <a:masterClrMapping/>
  </p:clrMapOvr>
  <p:hf hdr="0" ft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dirty="0"/>
              <a:t>8/21/2025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r>
              <a:rPr lang="en-US"/>
              <a:t> </a:t>
            </a:r>
            <a:fld id="{50A2839A-B22A-6440-B709-7F07E1B8B9A6}" type="slidenum">
              <a:rPr lang="en-US" smtClean="0"/>
              <a:pPr/>
              <a:t>‹#›</a:t>
            </a:fld>
            <a:endParaRPr lang="en-US" dirty="0"/>
          </a:p>
        </p:txBody>
      </p:sp>
    </p:spTree>
    <p:extLst>
      <p:ext uri="{BB962C8B-B14F-4D97-AF65-F5344CB8AC3E}">
        <p14:creationId xmlns:p14="http://schemas.microsoft.com/office/powerpoint/2010/main" val="3234896440"/>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dirty="0"/>
              <a:t>8/21/2025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r>
              <a:rPr lang="en-US"/>
              <a:t> </a:t>
            </a:r>
            <a:fld id="{50A2839A-B22A-6440-B709-7F07E1B8B9A6}" type="slidenum">
              <a:rPr lang="en-US" smtClean="0"/>
              <a:pPr/>
              <a:t>‹#›</a:t>
            </a:fld>
            <a:endParaRPr lang="en-US" dirty="0"/>
          </a:p>
        </p:txBody>
      </p:sp>
    </p:spTree>
    <p:extLst>
      <p:ext uri="{BB962C8B-B14F-4D97-AF65-F5344CB8AC3E}">
        <p14:creationId xmlns:p14="http://schemas.microsoft.com/office/powerpoint/2010/main" val="142136948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540415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3"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5" y="457201"/>
            <a:ext cx="3092115"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9"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a:xfrm>
            <a:off x="765052" y="6375679"/>
            <a:ext cx="1233355" cy="348462"/>
          </a:xfrm>
        </p:spPr>
        <p:txBody>
          <a:bodyPr/>
          <a:lstStyle/>
          <a:p>
            <a:fld id="{9334D819-9F07-4261-B09B-9E467E5D9002}" type="datetimeFigureOut">
              <a:rPr lang="en-US" dirty="0"/>
              <a:t>8/21/2025</a:t>
            </a:fld>
            <a:endParaRPr lang="en-US" dirty="0"/>
          </a:p>
        </p:txBody>
      </p:sp>
      <p:sp>
        <p:nvSpPr>
          <p:cNvPr id="6" name="Footer Placeholder 5"/>
          <p:cNvSpPr>
            <a:spLocks noGrp="1"/>
          </p:cNvSpPr>
          <p:nvPr>
            <p:ph type="ftr" sz="quarter" idx="11"/>
          </p:nvPr>
        </p:nvSpPr>
        <p:spPr>
          <a:xfrm>
            <a:off x="2103621"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5" y="6375679"/>
            <a:ext cx="1232456" cy="345796"/>
          </a:xfrm>
        </p:spPr>
        <p:txBody>
          <a:bodyPr/>
          <a:lstStyle/>
          <a:p>
            <a:r>
              <a:rPr lang="en-US"/>
              <a:t> </a:t>
            </a:r>
            <a:fld id="{50A2839A-B22A-6440-B709-7F07E1B8B9A6}" type="slidenum">
              <a:rPr lang="en-US" smtClean="0"/>
              <a:pPr/>
              <a:t>‹#›</a:t>
            </a:fld>
            <a:endParaRPr lang="en-US" dirty="0"/>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70617582"/>
      </p:ext>
    </p:extLst>
  </p:cSld>
  <p:clrMapOvr>
    <a:masterClrMapping/>
  </p:clrMapOvr>
  <p:hf hdr="0" ftr="0" dt="0"/>
  <p:extLst>
    <p:ext uri="{DCECCB84-F9BA-43D5-87BE-67443E8EF086}">
      <p15:sldGuideLst xmlns:p15="http://schemas.microsoft.com/office/powerpoint/2012/main">
        <p15:guide id="1" orient="horz" pos="6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5" y="2"/>
            <a:ext cx="7355585"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7389813"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4" y="457200"/>
            <a:ext cx="3092117"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4" y="1741336"/>
            <a:ext cx="3092117"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Edit Master text styles</a:t>
            </a:r>
          </a:p>
        </p:txBody>
      </p:sp>
      <p:sp>
        <p:nvSpPr>
          <p:cNvPr id="5" name="Date Placeholder 4"/>
          <p:cNvSpPr>
            <a:spLocks noGrp="1"/>
          </p:cNvSpPr>
          <p:nvPr>
            <p:ph type="dt" sz="half" idx="10"/>
          </p:nvPr>
        </p:nvSpPr>
        <p:spPr>
          <a:xfrm>
            <a:off x="765951" y="6375679"/>
            <a:ext cx="1232456" cy="348462"/>
          </a:xfrm>
        </p:spPr>
        <p:txBody>
          <a:bodyPr/>
          <a:lstStyle/>
          <a:p>
            <a:fld id="{9334D819-9F07-4261-B09B-9E467E5D9002}" type="datetimeFigureOut">
              <a:rPr lang="en-US" dirty="0"/>
              <a:t>8/21/2025</a:t>
            </a:fld>
            <a:endParaRPr lang="en-US" dirty="0"/>
          </a:p>
        </p:txBody>
      </p:sp>
      <p:sp>
        <p:nvSpPr>
          <p:cNvPr id="6" name="Footer Placeholder 5"/>
          <p:cNvSpPr>
            <a:spLocks noGrp="1"/>
          </p:cNvSpPr>
          <p:nvPr>
            <p:ph type="ftr" sz="quarter" idx="11"/>
          </p:nvPr>
        </p:nvSpPr>
        <p:spPr>
          <a:xfrm>
            <a:off x="2103621" y="6375679"/>
            <a:ext cx="3482179" cy="345796"/>
          </a:xfrm>
        </p:spPr>
        <p:txBody>
          <a:bodyPr/>
          <a:lstStyle/>
          <a:p>
            <a:endParaRPr lang="en-US" dirty="0"/>
          </a:p>
        </p:txBody>
      </p:sp>
      <p:sp>
        <p:nvSpPr>
          <p:cNvPr id="7" name="Slide Number Placeholder 6"/>
          <p:cNvSpPr>
            <a:spLocks noGrp="1"/>
          </p:cNvSpPr>
          <p:nvPr>
            <p:ph type="sldNum" sz="quarter" idx="12"/>
          </p:nvPr>
        </p:nvSpPr>
        <p:spPr>
          <a:xfrm>
            <a:off x="5674871" y="6375679"/>
            <a:ext cx="1263280" cy="345796"/>
          </a:xfrm>
        </p:spPr>
        <p:txBody>
          <a:bodyPr/>
          <a:lstStyle/>
          <a:p>
            <a:r>
              <a:rPr lang="en-US"/>
              <a:t> </a:t>
            </a:r>
            <a:fld id="{50A2839A-B22A-6440-B709-7F07E1B8B9A6}"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2864763"/>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 </a:t>
            </a:r>
            <a:fld id="{50A2839A-B22A-6440-B709-7F07E1B8B9A6}" type="slidenum">
              <a:rPr lang="en-US" smtClean="0"/>
              <a:pPr/>
              <a:t>‹#›</a:t>
            </a:fld>
            <a:endParaRPr lang="en-US" dirty="0"/>
          </a:p>
        </p:txBody>
      </p:sp>
    </p:spTree>
    <p:extLst>
      <p:ext uri="{BB962C8B-B14F-4D97-AF65-F5344CB8AC3E}">
        <p14:creationId xmlns:p14="http://schemas.microsoft.com/office/powerpoint/2010/main" val="1598949268"/>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5882" y="382386"/>
            <a:ext cx="2362573"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299" y="382386"/>
            <a:ext cx="7746023"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dirty="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en-US"/>
              <a:t> </a:t>
            </a:r>
            <a:fld id="{50A2839A-B22A-6440-B709-7F07E1B8B9A6}" type="slidenum">
              <a:rPr lang="en-US" smtClean="0"/>
              <a:pPr/>
              <a:t>‹#›</a:t>
            </a:fld>
            <a:endParaRPr lang="en-US" dirty="0"/>
          </a:p>
        </p:txBody>
      </p:sp>
    </p:spTree>
    <p:extLst>
      <p:ext uri="{BB962C8B-B14F-4D97-AF65-F5344CB8AC3E}">
        <p14:creationId xmlns:p14="http://schemas.microsoft.com/office/powerpoint/2010/main" val="3767610769"/>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92389" y="1641601"/>
            <a:ext cx="8985211" cy="976320"/>
          </a:xfrm>
        </p:spPr>
        <p:txBody>
          <a:bodyPr>
            <a:normAutofit/>
          </a:bodyPr>
          <a:lstStyle>
            <a:lvl1pPr algn="l">
              <a:defRPr sz="2800" b="1">
                <a:solidFill>
                  <a:srgbClr val="000090"/>
                </a:solidFill>
                <a:latin typeface="Verdana"/>
                <a:cs typeface="Verdana"/>
              </a:defRPr>
            </a:lvl1pPr>
          </a:lstStyle>
          <a:p>
            <a:r>
              <a:rPr lang="en-US" dirty="0"/>
              <a:t>Click to edit Master title style</a:t>
            </a:r>
          </a:p>
        </p:txBody>
      </p:sp>
      <p:sp>
        <p:nvSpPr>
          <p:cNvPr id="3" name="Subtitle 2"/>
          <p:cNvSpPr>
            <a:spLocks noGrp="1"/>
          </p:cNvSpPr>
          <p:nvPr>
            <p:ph type="subTitle" idx="1"/>
          </p:nvPr>
        </p:nvSpPr>
        <p:spPr>
          <a:xfrm>
            <a:off x="2292389" y="2617921"/>
            <a:ext cx="8985211" cy="560520"/>
          </a:xfrm>
        </p:spPr>
        <p:txBody>
          <a:bodyPr>
            <a:normAutofit/>
          </a:bodyPr>
          <a:lstStyle>
            <a:lvl1pPr marL="0" indent="0" algn="l">
              <a:buNone/>
              <a:defRPr sz="2400" i="1">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6716891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28854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8/21/2025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256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8/21/2025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212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8/21/2025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702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92938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68190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3943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3.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8/21/2025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945519822"/>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41248" y="381000"/>
            <a:ext cx="109728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41248" y="1825625"/>
            <a:ext cx="10972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11181347" y="6356350"/>
            <a:ext cx="632701" cy="365125"/>
          </a:xfrm>
          <a:prstGeom prst="ellipse">
            <a:avLst/>
          </a:prstGeom>
          <a:solidFill>
            <a:schemeClr val="accent1"/>
          </a:solidFill>
        </p:spPr>
        <p:txBody>
          <a:bodyPr vert="horz" lIns="91440" tIns="45720" rIns="91440" bIns="45720" rtlCol="0" anchor="ctr"/>
          <a:lstStyle>
            <a:lvl1pPr algn="ctr">
              <a:defRPr sz="1600">
                <a:solidFill>
                  <a:schemeClr val="bg1"/>
                </a:solidFill>
              </a:defRPr>
            </a:lvl1pPr>
          </a:lstStyle>
          <a:p>
            <a:fld id="{9E1D3781-BFB0-4452-8EEF-C3D18636E3FE}" type="slidenum">
              <a:rPr lang="en-US" smtClean="0"/>
              <a:pPr/>
              <a:t>‹#›</a:t>
            </a:fld>
            <a:endParaRPr lang="en-US" dirty="0"/>
          </a:p>
        </p:txBody>
      </p:sp>
    </p:spTree>
    <p:extLst>
      <p:ext uri="{BB962C8B-B14F-4D97-AF65-F5344CB8AC3E}">
        <p14:creationId xmlns:p14="http://schemas.microsoft.com/office/powerpoint/2010/main" val="2294343071"/>
      </p:ext>
    </p:extLst>
  </p:cSld>
  <p:clrMap bg1="lt1" tx1="dk1" bg2="lt2" tx2="dk2" accent1="accent1" accent2="accent2" accent3="accent3" accent4="accent4" accent5="accent5" accent6="accent6" hlink="hlink" folHlink="folHlink"/>
  <p:sldLayoutIdLst>
    <p:sldLayoutId id="2147483699" r:id="rId1"/>
  </p:sldLayoutIdLst>
  <p:hf hdr="0" ftr="0" dt="0"/>
  <p:txStyles>
    <p:titleStyle>
      <a:lvl1pPr algn="l" defTabSz="914400" rtl="0" eaLnBrk="1" latinLnBrk="0" hangingPunct="1">
        <a:lnSpc>
          <a:spcPct val="90000"/>
        </a:lnSpc>
        <a:spcBef>
          <a:spcPct val="0"/>
        </a:spcBef>
        <a:buNone/>
        <a:defRPr sz="3000" kern="1200" cap="all" spc="30" baseline="0">
          <a:solidFill>
            <a:schemeClr val="tx1">
              <a:lumMod val="75000"/>
              <a:lumOff val="2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528">
          <p15:clr>
            <a:srgbClr val="547EBF"/>
          </p15:clr>
        </p15:guide>
        <p15:guide id="4" orient="horz" pos="240">
          <p15:clr>
            <a:srgbClr val="547EBF"/>
          </p15:clr>
        </p15:guide>
        <p15:guide id="5" pos="7152">
          <p15:clr>
            <a:srgbClr val="547EBF"/>
          </p15:clr>
        </p15:guide>
        <p15:guide id="6" orient="horz" pos="4080">
          <p15:clr>
            <a:srgbClr val="547EBF"/>
          </p15:clr>
        </p15:guide>
        <p15:guide id="10" pos="1920">
          <p15:clr>
            <a:srgbClr val="547EBF"/>
          </p15:clr>
        </p15:guide>
        <p15:guide id="12" pos="5736">
          <p15:clr>
            <a:srgbClr val="547EBF"/>
          </p15:clr>
        </p15:guide>
        <p15:guide id="15" pos="5112">
          <p15:clr>
            <a:srgbClr val="9FCC3B"/>
          </p15:clr>
        </p15:guide>
        <p15:guide id="16" pos="2544">
          <p15:clr>
            <a:srgbClr val="9FCC3B"/>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7" y="382385"/>
            <a:ext cx="10178323"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7" y="2286003"/>
            <a:ext cx="10178323"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7" y="6375679"/>
            <a:ext cx="2329723"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9334D819-9F07-4261-B09B-9E467E5D9002}" type="datetimeFigureOut">
              <a:rPr lang="en-US" dirty="0"/>
              <a:pPr/>
              <a:t>8/21/2025</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2" y="6375679"/>
            <a:ext cx="281939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r>
              <a:rPr lang="en-US"/>
              <a:t> </a:t>
            </a:r>
            <a:fld id="{50A2839A-B22A-6440-B709-7F07E1B8B9A6}" type="slidenum">
              <a:rPr lang="en-US" smtClean="0"/>
              <a:pPr/>
              <a:t>‹#›</a:t>
            </a:fld>
            <a:endParaRPr lang="en-US" dirty="0"/>
          </a:p>
        </p:txBody>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2" y="0"/>
            <a:ext cx="905453"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578870221"/>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 id="2147483912" r:id="rId9"/>
    <p:sldLayoutId id="2147483913" r:id="rId10"/>
    <p:sldLayoutId id="2147483914" r:id="rId11"/>
    <p:sldLayoutId id="2147483915" r:id="rId12"/>
  </p:sldLayoutIdLst>
  <p:transition>
    <p:fade/>
  </p:transition>
  <p:hf hdr="0" ftr="0" dt="0"/>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792">
          <p15:clr>
            <a:srgbClr val="F26B43"/>
          </p15:clr>
        </p15:guide>
        <p15:guide id="1" pos="1056">
          <p15:clr>
            <a:srgbClr val="F26B43"/>
          </p15:clr>
        </p15:guide>
        <p15:guide id="2" pos="9600">
          <p15:clr>
            <a:srgbClr val="F26B43"/>
          </p15:clr>
        </p15:guide>
        <p15:guide id="3" pos="72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www.uakron.edu/test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www.uakron.edu/placement" TargetMode="External"/><Relationship Id="rId2" Type="http://schemas.openxmlformats.org/officeDocument/2006/relationships/hyperlink" Target="http://www.uakron.edu/counseling/testing" TargetMode="Externa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hyperlink" Target="http://www.uakron.edu/testing"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4.svg"/></Relationships>
</file>

<file path=ppt/slides/_rels/slide19.xml.rels><?xml version="1.0" encoding="UTF-8" standalone="yes"?>
<Relationships xmlns="http://schemas.openxmlformats.org/package/2006/relationships"><Relationship Id="rId3" Type="http://schemas.openxmlformats.org/officeDocument/2006/relationships/hyperlink" Target="mailto:slr45@uakron.edu" TargetMode="External"/><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www.uakron.edu/counseling/staf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 name="Title 1">
            <a:extLst>
              <a:ext uri="{FF2B5EF4-FFF2-40B4-BE49-F238E27FC236}">
                <a16:creationId xmlns:a16="http://schemas.microsoft.com/office/drawing/2014/main" id="{E596CD39-64B6-438F-92D7-3F8F11FB4570}"/>
              </a:ext>
            </a:extLst>
          </p:cNvPr>
          <p:cNvSpPr>
            <a:spLocks noGrp="1"/>
          </p:cNvSpPr>
          <p:nvPr>
            <p:ph type="title"/>
          </p:nvPr>
        </p:nvSpPr>
        <p:spPr>
          <a:xfrm>
            <a:off x="3204642" y="2279412"/>
            <a:ext cx="5782716" cy="3503925"/>
          </a:xfrm>
          <a:noFill/>
        </p:spPr>
        <p:txBody>
          <a:bodyPr vert="horz" lIns="91440" tIns="45720" rIns="91440" bIns="45720" rtlCol="0" anchor="ctr">
            <a:normAutofit/>
          </a:bodyPr>
          <a:lstStyle/>
          <a:p>
            <a:pPr algn="ctr"/>
            <a:r>
              <a:rPr lang="en-US" dirty="0">
                <a:solidFill>
                  <a:srgbClr val="080808"/>
                </a:solidFill>
                <a:cs typeface="Calibri Light"/>
              </a:rPr>
              <a:t>Counseling, Testing, and Accessibility </a:t>
            </a:r>
            <a:r>
              <a:rPr lang="en-US">
                <a:solidFill>
                  <a:srgbClr val="080808"/>
                </a:solidFill>
                <a:cs typeface="Calibri Light"/>
              </a:rPr>
              <a:t>at UA</a:t>
            </a:r>
            <a:br>
              <a:rPr lang="en-US" sz="3600" dirty="0">
                <a:solidFill>
                  <a:srgbClr val="080808"/>
                </a:solidFill>
                <a:cs typeface="Calibri Light"/>
              </a:rPr>
            </a:br>
            <a:br>
              <a:rPr lang="en-US" sz="3600" dirty="0">
                <a:solidFill>
                  <a:srgbClr val="080808"/>
                </a:solidFill>
                <a:cs typeface="Calibri Light"/>
              </a:rPr>
            </a:br>
            <a:r>
              <a:rPr lang="en-US" sz="2000" dirty="0">
                <a:solidFill>
                  <a:srgbClr val="080808"/>
                </a:solidFill>
                <a:cs typeface="Calibri Light"/>
              </a:rPr>
              <a:t>Sara Rieder Bennett, Ph.D.</a:t>
            </a:r>
            <a:br>
              <a:rPr lang="en-US" sz="2000" dirty="0">
                <a:cs typeface="Calibri Light"/>
              </a:rPr>
            </a:br>
            <a:r>
              <a:rPr lang="en-US" sz="2000" dirty="0">
                <a:solidFill>
                  <a:srgbClr val="080808"/>
                </a:solidFill>
                <a:cs typeface="Calibri Light"/>
              </a:rPr>
              <a:t>Director of Testing, Psychologist</a:t>
            </a:r>
            <a:br>
              <a:rPr lang="en-US" sz="2000" dirty="0">
                <a:cs typeface="Calibri Light"/>
              </a:rPr>
            </a:br>
            <a:br>
              <a:rPr lang="en-US" sz="2000" dirty="0">
                <a:cs typeface="Calibri Light"/>
              </a:rPr>
            </a:br>
            <a:r>
              <a:rPr lang="en-US" sz="2000" dirty="0">
                <a:solidFill>
                  <a:srgbClr val="080808"/>
                </a:solidFill>
                <a:cs typeface="Calibri Light"/>
                <a:hlinkClick r:id="rId3"/>
              </a:rPr>
              <a:t>www.uakron.edu/testing</a:t>
            </a:r>
            <a:br>
              <a:rPr lang="en-US" sz="2000" dirty="0">
                <a:cs typeface="Calibri Light"/>
              </a:rPr>
            </a:br>
            <a:endParaRPr lang="en-US" sz="3600" kern="1200" dirty="0">
              <a:solidFill>
                <a:srgbClr val="080808"/>
              </a:solidFill>
              <a:latin typeface="+mj-lt"/>
              <a:cs typeface="Calibri Light"/>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4244581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A0A3-51DE-4914-9B16-441C1CEF58A9}"/>
              </a:ext>
            </a:extLst>
          </p:cNvPr>
          <p:cNvSpPr>
            <a:spLocks noGrp="1"/>
          </p:cNvSpPr>
          <p:nvPr>
            <p:ph type="title"/>
          </p:nvPr>
        </p:nvSpPr>
        <p:spPr>
          <a:xfrm>
            <a:off x="472966" y="788276"/>
            <a:ext cx="5029200" cy="1493934"/>
          </a:xfrm>
        </p:spPr>
        <p:txBody>
          <a:bodyPr anchor="b">
            <a:normAutofit/>
          </a:bodyPr>
          <a:lstStyle/>
          <a:p>
            <a:pPr algn="ctr"/>
            <a:r>
              <a:rPr lang="en-US" sz="3200" dirty="0"/>
              <a:t>University of Akron </a:t>
            </a:r>
            <a:r>
              <a:rPr lang="en-US" sz="3200" i="1" dirty="0"/>
              <a:t>Testing Centers</a:t>
            </a:r>
          </a:p>
        </p:txBody>
      </p:sp>
      <p:sp>
        <p:nvSpPr>
          <p:cNvPr id="1030" name="Content Placeholder 1029">
            <a:extLst>
              <a:ext uri="{FF2B5EF4-FFF2-40B4-BE49-F238E27FC236}">
                <a16:creationId xmlns:a16="http://schemas.microsoft.com/office/drawing/2014/main" id="{3410B4D0-807A-4C42-B3CE-36C5F60475CC}"/>
              </a:ext>
            </a:extLst>
          </p:cNvPr>
          <p:cNvSpPr>
            <a:spLocks noGrp="1"/>
          </p:cNvSpPr>
          <p:nvPr>
            <p:ph idx="1"/>
          </p:nvPr>
        </p:nvSpPr>
        <p:spPr>
          <a:xfrm>
            <a:off x="691684" y="2589581"/>
            <a:ext cx="4243589" cy="3972419"/>
          </a:xfrm>
        </p:spPr>
        <p:txBody>
          <a:bodyPr>
            <a:normAutofit fontScale="92500" lnSpcReduction="20000"/>
          </a:bodyPr>
          <a:lstStyle/>
          <a:p>
            <a:pPr marL="0" indent="0">
              <a:buNone/>
            </a:pPr>
            <a:r>
              <a:rPr lang="en-US" sz="3000" b="1" dirty="0"/>
              <a:t>Computer Based Testing</a:t>
            </a:r>
          </a:p>
          <a:p>
            <a:r>
              <a:rPr lang="en-US" sz="1900" dirty="0"/>
              <a:t>82 computer seats in main lab with 2 distraction-reduced computer testing rooms</a:t>
            </a:r>
          </a:p>
          <a:p>
            <a:r>
              <a:rPr lang="en-US" sz="1900" dirty="0"/>
              <a:t>Proctor course testing (LMS) and placement testing for incoming UA students</a:t>
            </a:r>
          </a:p>
          <a:p>
            <a:r>
              <a:rPr lang="en-US" sz="1900" dirty="0"/>
              <a:t>Report through CTC in Student Affairs</a:t>
            </a:r>
          </a:p>
          <a:p>
            <a:pPr marL="0" indent="0">
              <a:buNone/>
            </a:pPr>
            <a:endParaRPr lang="en-US" sz="1900" dirty="0"/>
          </a:p>
          <a:p>
            <a:pPr marL="0" indent="0">
              <a:lnSpc>
                <a:spcPct val="110000"/>
              </a:lnSpc>
              <a:spcBef>
                <a:spcPts val="0"/>
              </a:spcBef>
              <a:buNone/>
            </a:pPr>
            <a:r>
              <a:rPr lang="en-US" sz="1900" dirty="0"/>
              <a:t>CBT Manager:  Josh Rivas, </a:t>
            </a:r>
          </a:p>
          <a:p>
            <a:pPr marL="0" indent="0">
              <a:lnSpc>
                <a:spcPct val="110000"/>
              </a:lnSpc>
              <a:spcBef>
                <a:spcPts val="0"/>
              </a:spcBef>
              <a:buNone/>
            </a:pPr>
            <a:r>
              <a:rPr lang="en-US" sz="1900" dirty="0"/>
              <a:t>Staff:  Todd Christenson, Sarah Weaver (part-time in both locations), Student Monitors</a:t>
            </a:r>
          </a:p>
        </p:txBody>
      </p:sp>
      <p:pic>
        <p:nvPicPr>
          <p:cNvPr id="1026" name="Picture 2" descr="Computer Based Assessment and Evaluation Testing Lab in SHN 152">
            <a:extLst>
              <a:ext uri="{FF2B5EF4-FFF2-40B4-BE49-F238E27FC236}">
                <a16:creationId xmlns:a16="http://schemas.microsoft.com/office/drawing/2014/main" id="{D2DB0DAD-1EC2-47A9-AD67-4EF02BD71999}"/>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C13C6C5-245E-45BC-A992-09A27F8ACA28}"/>
              </a:ext>
            </a:extLst>
          </p:cNvPr>
          <p:cNvSpPr>
            <a:spLocks noGrp="1"/>
          </p:cNvSpPr>
          <p:nvPr>
            <p:ph type="sldNum" sz="quarter" idx="12"/>
          </p:nvPr>
        </p:nvSpPr>
        <p:spPr/>
        <p:txBody>
          <a:bodyPr/>
          <a:lstStyle/>
          <a:p>
            <a:fld id="{9E1D3781-BFB0-4452-8EEF-C3D18636E3FE}" type="slidenum">
              <a:rPr lang="en-US" smtClean="0"/>
              <a:t>10</a:t>
            </a:fld>
            <a:endParaRPr lang="en-US" dirty="0"/>
          </a:p>
        </p:txBody>
      </p:sp>
    </p:spTree>
    <p:extLst>
      <p:ext uri="{BB962C8B-B14F-4D97-AF65-F5344CB8AC3E}">
        <p14:creationId xmlns:p14="http://schemas.microsoft.com/office/powerpoint/2010/main" val="32247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A1777-CF8A-40A9-9C4B-F2BB1FECD1EF}"/>
              </a:ext>
            </a:extLst>
          </p:cNvPr>
          <p:cNvSpPr>
            <a:spLocks noGrp="1"/>
          </p:cNvSpPr>
          <p:nvPr>
            <p:ph type="title"/>
          </p:nvPr>
        </p:nvSpPr>
        <p:spPr>
          <a:xfrm>
            <a:off x="640080" y="325369"/>
            <a:ext cx="5098568" cy="1956841"/>
          </a:xfrm>
        </p:spPr>
        <p:txBody>
          <a:bodyPr anchor="b">
            <a:normAutofit/>
          </a:bodyPr>
          <a:lstStyle/>
          <a:p>
            <a:r>
              <a:rPr lang="en-US" sz="3200" dirty="0">
                <a:ea typeface="+mj-lt"/>
                <a:cs typeface="+mj-lt"/>
              </a:rPr>
              <a:t>University of Akron </a:t>
            </a:r>
            <a:br>
              <a:rPr lang="en-US" sz="3200" dirty="0">
                <a:ea typeface="+mj-lt"/>
                <a:cs typeface="+mj-lt"/>
              </a:rPr>
            </a:br>
            <a:r>
              <a:rPr lang="en-US" sz="3200" i="1" dirty="0">
                <a:ea typeface="+mj-lt"/>
                <a:cs typeface="+mj-lt"/>
              </a:rPr>
              <a:t>Testing Centers</a:t>
            </a:r>
          </a:p>
        </p:txBody>
      </p:sp>
      <p:sp>
        <p:nvSpPr>
          <p:cNvPr id="8" name="Content Placeholder 7">
            <a:extLst>
              <a:ext uri="{FF2B5EF4-FFF2-40B4-BE49-F238E27FC236}">
                <a16:creationId xmlns:a16="http://schemas.microsoft.com/office/drawing/2014/main" id="{CCB3E101-3B69-4507-B154-D4AD2F723DE2}"/>
              </a:ext>
            </a:extLst>
          </p:cNvPr>
          <p:cNvSpPr>
            <a:spLocks noGrp="1"/>
          </p:cNvSpPr>
          <p:nvPr>
            <p:ph idx="1"/>
          </p:nvPr>
        </p:nvSpPr>
        <p:spPr>
          <a:xfrm>
            <a:off x="640080" y="2652179"/>
            <a:ext cx="4243589" cy="2477246"/>
          </a:xfrm>
        </p:spPr>
        <p:txBody>
          <a:bodyPr vert="horz" lIns="91440" tIns="45720" rIns="91440" bIns="45720" rtlCol="0" anchor="t">
            <a:normAutofit lnSpcReduction="10000"/>
          </a:bodyPr>
          <a:lstStyle/>
          <a:p>
            <a:pPr marL="0" indent="0">
              <a:buNone/>
            </a:pPr>
            <a:r>
              <a:rPr lang="en-US" sz="2600" b="1" dirty="0">
                <a:cs typeface="Calibri"/>
              </a:rPr>
              <a:t>Office of Accessibility</a:t>
            </a:r>
            <a:endParaRPr lang="en-US" sz="2600" dirty="0">
              <a:cs typeface="Calibri"/>
            </a:endParaRPr>
          </a:p>
          <a:p>
            <a:r>
              <a:rPr lang="en-US" sz="1600" dirty="0">
                <a:cs typeface="Calibri"/>
              </a:rPr>
              <a:t>4 testing rooms, 7 total testing seats with overflow space available</a:t>
            </a:r>
          </a:p>
          <a:p>
            <a:r>
              <a:rPr lang="en-US" sz="1600" dirty="0">
                <a:cs typeface="Calibri"/>
              </a:rPr>
              <a:t>Proctor course testing for students with accommodations like: reader, scribe, and adaptive technology, as well as those who may need a private room.</a:t>
            </a:r>
          </a:p>
          <a:p>
            <a:r>
              <a:rPr lang="en-US" sz="1600" dirty="0">
                <a:ea typeface="+mn-lt"/>
                <a:cs typeface="+mn-lt"/>
              </a:rPr>
              <a:t>Report to Executive Director in CTC under Student Affairs</a:t>
            </a:r>
            <a:endParaRPr lang="en-US" sz="1600" dirty="0">
              <a:cs typeface="Calibri"/>
            </a:endParaRPr>
          </a:p>
        </p:txBody>
      </p:sp>
      <p:sp>
        <p:nvSpPr>
          <p:cNvPr id="6" name="TextBox 5">
            <a:extLst>
              <a:ext uri="{FF2B5EF4-FFF2-40B4-BE49-F238E27FC236}">
                <a16:creationId xmlns:a16="http://schemas.microsoft.com/office/drawing/2014/main" id="{1EFCB808-EC3A-4F91-960F-3E7E3E70DBFF}"/>
              </a:ext>
            </a:extLst>
          </p:cNvPr>
          <p:cNvSpPr txBox="1"/>
          <p:nvPr/>
        </p:nvSpPr>
        <p:spPr>
          <a:xfrm>
            <a:off x="639104" y="5157653"/>
            <a:ext cx="3505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t>Director: Jessica DeFago</a:t>
            </a:r>
            <a:endParaRPr lang="en-US" sz="1600" dirty="0">
              <a:cs typeface="Calibri"/>
            </a:endParaRPr>
          </a:p>
          <a:p>
            <a:r>
              <a:rPr lang="en-US" sz="1600" dirty="0">
                <a:cs typeface="Calibri"/>
              </a:rPr>
              <a:t>Office Manager: Rachael Kosar</a:t>
            </a:r>
          </a:p>
          <a:p>
            <a:r>
              <a:rPr lang="en-US" sz="1600" dirty="0">
                <a:cs typeface="Calibri"/>
              </a:rPr>
              <a:t>Disability specialists, service coordinators, and student staff</a:t>
            </a:r>
          </a:p>
        </p:txBody>
      </p:sp>
      <p:pic>
        <p:nvPicPr>
          <p:cNvPr id="4" name="Picture 4" descr="A picture of a testing room with two seats, each with a table and computer. The seats are separated by a partition. The right table has a CCTV on it, which magnifies paper tests.&#10;">
            <a:extLst>
              <a:ext uri="{FF2B5EF4-FFF2-40B4-BE49-F238E27FC236}">
                <a16:creationId xmlns:a16="http://schemas.microsoft.com/office/drawing/2014/main" id="{5730E362-6F1D-46AA-95FA-EED19AD30FA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Slide Number Placeholder 2">
            <a:extLst>
              <a:ext uri="{FF2B5EF4-FFF2-40B4-BE49-F238E27FC236}">
                <a16:creationId xmlns:a16="http://schemas.microsoft.com/office/drawing/2014/main" id="{403DA9D9-8602-4006-9265-CB9F54909459}"/>
              </a:ext>
            </a:extLst>
          </p:cNvPr>
          <p:cNvSpPr>
            <a:spLocks noGrp="1"/>
          </p:cNvSpPr>
          <p:nvPr>
            <p:ph type="sldNum" sz="quarter" idx="12"/>
          </p:nvPr>
        </p:nvSpPr>
        <p:spPr/>
        <p:txBody>
          <a:bodyPr/>
          <a:lstStyle/>
          <a:p>
            <a:fld id="{9E1D3781-BFB0-4452-8EEF-C3D18636E3FE}" type="slidenum">
              <a:rPr lang="en-US" smtClean="0"/>
              <a:t>11</a:t>
            </a:fld>
            <a:endParaRPr lang="en-US" dirty="0"/>
          </a:p>
        </p:txBody>
      </p:sp>
    </p:spTree>
    <p:extLst>
      <p:ext uri="{BB962C8B-B14F-4D97-AF65-F5344CB8AC3E}">
        <p14:creationId xmlns:p14="http://schemas.microsoft.com/office/powerpoint/2010/main" val="1536842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AE8DE-840C-43B1-B9AC-02FDCFF5596B}"/>
              </a:ext>
            </a:extLst>
          </p:cNvPr>
          <p:cNvSpPr>
            <a:spLocks noGrp="1"/>
          </p:cNvSpPr>
          <p:nvPr>
            <p:ph type="title"/>
          </p:nvPr>
        </p:nvSpPr>
        <p:spPr>
          <a:xfrm>
            <a:off x="4965430" y="629268"/>
            <a:ext cx="6586491" cy="1286160"/>
          </a:xfrm>
        </p:spPr>
        <p:txBody>
          <a:bodyPr anchor="b">
            <a:normAutofit/>
          </a:bodyPr>
          <a:lstStyle/>
          <a:p>
            <a:r>
              <a:rPr lang="en-US" sz="4100" dirty="0"/>
              <a:t>Testing Services</a:t>
            </a:r>
          </a:p>
        </p:txBody>
      </p:sp>
      <p:sp>
        <p:nvSpPr>
          <p:cNvPr id="3" name="Content Placeholder 2">
            <a:extLst>
              <a:ext uri="{FF2B5EF4-FFF2-40B4-BE49-F238E27FC236}">
                <a16:creationId xmlns:a16="http://schemas.microsoft.com/office/drawing/2014/main" id="{41B93A79-7F08-496A-817D-5EA95FEFF4AC}"/>
              </a:ext>
            </a:extLst>
          </p:cNvPr>
          <p:cNvSpPr>
            <a:spLocks noGrp="1"/>
          </p:cNvSpPr>
          <p:nvPr>
            <p:ph idx="1"/>
          </p:nvPr>
        </p:nvSpPr>
        <p:spPr>
          <a:xfrm>
            <a:off x="4965431" y="2438400"/>
            <a:ext cx="6586489" cy="3785419"/>
          </a:xfrm>
        </p:spPr>
        <p:txBody>
          <a:bodyPr>
            <a:normAutofit/>
          </a:bodyPr>
          <a:lstStyle/>
          <a:p>
            <a:pPr marL="0" indent="0">
              <a:buNone/>
            </a:pPr>
            <a:r>
              <a:rPr lang="en-US" sz="2000" dirty="0"/>
              <a:t>Counseling &amp; Testing Center, Simmons Hall 304, 330-972-7084</a:t>
            </a:r>
          </a:p>
          <a:p>
            <a:pPr marL="0" indent="0">
              <a:buNone/>
            </a:pPr>
            <a:r>
              <a:rPr lang="en-US" sz="2000" dirty="0">
                <a:hlinkClick r:id="rId2"/>
              </a:rPr>
              <a:t>www.uakron.edu/counseling/testing</a:t>
            </a:r>
            <a:endParaRPr lang="en-US" sz="2000" dirty="0"/>
          </a:p>
          <a:p>
            <a:pPr marL="0" indent="0">
              <a:buNone/>
            </a:pPr>
            <a:endParaRPr lang="en-US" sz="2000" dirty="0"/>
          </a:p>
          <a:p>
            <a:pPr marL="0" indent="0">
              <a:buNone/>
            </a:pPr>
            <a:r>
              <a:rPr lang="en-US" sz="2000" dirty="0"/>
              <a:t>For placement testing for incoming students, see </a:t>
            </a:r>
            <a:r>
              <a:rPr lang="en-US" sz="2000" dirty="0">
                <a:hlinkClick r:id="rId3"/>
              </a:rPr>
              <a:t>www.uakron.edu/placement</a:t>
            </a:r>
            <a:r>
              <a:rPr lang="en-US" sz="2000" dirty="0"/>
              <a:t>. New students have received an email indicating any required placement testing prior to Orientation. </a:t>
            </a:r>
          </a:p>
          <a:p>
            <a:pPr marL="0" indent="0">
              <a:buNone/>
            </a:pPr>
            <a:endParaRPr lang="en-US" sz="2000" dirty="0"/>
          </a:p>
          <a:p>
            <a:pPr marL="0" indent="0">
              <a:buNone/>
            </a:pPr>
            <a:r>
              <a:rPr lang="en-US" sz="2000" dirty="0"/>
              <a:t>For general campus-wide testing information, see </a:t>
            </a:r>
            <a:r>
              <a:rPr lang="en-US" sz="2000" dirty="0">
                <a:hlinkClick r:id="rId4"/>
              </a:rPr>
              <a:t>www.uakron.edu/testing</a:t>
            </a:r>
            <a:endParaRPr lang="en-US" sz="2000" dirty="0"/>
          </a:p>
          <a:p>
            <a:endParaRPr lang="en-US" sz="2000" dirty="0"/>
          </a:p>
        </p:txBody>
      </p:sp>
      <p:pic>
        <p:nvPicPr>
          <p:cNvPr id="20" name="Picture 4" descr="Bubble sheet test paper and pencil">
            <a:extLst>
              <a:ext uri="{FF2B5EF4-FFF2-40B4-BE49-F238E27FC236}">
                <a16:creationId xmlns:a16="http://schemas.microsoft.com/office/drawing/2014/main" id="{D0ECDC53-BE12-4FFE-9FD1-66ABAC21DCB3}"/>
              </a:ext>
            </a:extLst>
          </p:cNvPr>
          <p:cNvPicPr>
            <a:picLocks noChangeAspect="1"/>
          </p:cNvPicPr>
          <p:nvPr/>
        </p:nvPicPr>
        <p:blipFill>
          <a:blip r:embed="rId5">
            <a:extLst>
              <a:ext uri="{28A0092B-C50C-407E-A947-70E740481C1C}">
                <a14:useLocalDpi xmlns:a14="http://schemas.microsoft.com/office/drawing/2010/main" val="0"/>
              </a:ext>
            </a:extLst>
          </a:blip>
          <a:srcRect l="28068" r="28068"/>
          <a:stretch/>
        </p:blipFill>
        <p:spPr>
          <a:xfrm>
            <a:off x="20" y="10"/>
            <a:ext cx="4635571" cy="6857990"/>
          </a:xfrm>
          <a:prstGeom prst="rect">
            <a:avLst/>
          </a:prstGeom>
          <a:effectLst/>
        </p:spPr>
      </p:pic>
      <p:cxnSp>
        <p:nvCxnSpPr>
          <p:cNvPr id="21"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3AB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76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4CE71E-BBB3-4192-B2B4-DA34425A71B7}"/>
              </a:ext>
            </a:extLst>
          </p:cNvPr>
          <p:cNvSpPr>
            <a:spLocks noGrp="1"/>
          </p:cNvSpPr>
          <p:nvPr>
            <p:ph type="title"/>
          </p:nvPr>
        </p:nvSpPr>
        <p:spPr>
          <a:xfrm>
            <a:off x="2782855" y="441286"/>
            <a:ext cx="8920315" cy="3662061"/>
          </a:xfrm>
          <a:prstGeom prst="flowChartDocument">
            <a:avLst/>
          </a:prstGeom>
        </p:spPr>
        <p:txBody>
          <a:bodyPr vert="horz" lIns="274320" tIns="182880" rIns="274320" bIns="182880" rtlCol="0" anchorCtr="1">
            <a:normAutofit/>
          </a:bodyPr>
          <a:lstStyle/>
          <a:p>
            <a:pPr algn="ctr"/>
            <a:r>
              <a:rPr lang="en-US" sz="3200" dirty="0">
                <a:latin typeface="Lucida Bright"/>
              </a:rPr>
              <a:t>The University of Akron</a:t>
            </a:r>
            <a:br>
              <a:rPr lang="en-US" sz="3200" dirty="0">
                <a:latin typeface="Lucida Bright"/>
              </a:rPr>
            </a:br>
            <a:r>
              <a:rPr lang="en-US" sz="3200" dirty="0">
                <a:latin typeface="Lucida Bright"/>
              </a:rPr>
              <a:t> Office of Accessibility </a:t>
            </a:r>
          </a:p>
        </p:txBody>
      </p:sp>
    </p:spTree>
    <p:extLst>
      <p:ext uri="{BB962C8B-B14F-4D97-AF65-F5344CB8AC3E}">
        <p14:creationId xmlns:p14="http://schemas.microsoft.com/office/powerpoint/2010/main" val="4090411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0000000-0008-0000-0000-000003000000}"/>
              </a:ext>
            </a:extLst>
          </p:cNvPr>
          <p:cNvGraphicFramePr>
            <a:graphicFrameLocks/>
          </p:cNvGraphicFramePr>
          <p:nvPr/>
        </p:nvGraphicFramePr>
        <p:xfrm>
          <a:off x="1844642" y="259992"/>
          <a:ext cx="8505824" cy="63341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5983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Register with the OA </a:t>
            </a:r>
            <a:br>
              <a:rPr lang="en-US" dirty="0"/>
            </a:br>
            <a:r>
              <a:rPr lang="en-US" dirty="0"/>
              <a:t>It’s easy as 1-2-3</a:t>
            </a:r>
            <a:endParaRPr lang="en-US"/>
          </a:p>
        </p:txBody>
      </p:sp>
      <p:sp>
        <p:nvSpPr>
          <p:cNvPr id="64" name="Content Placeholder 63">
            <a:extLst>
              <a:ext uri="{FF2B5EF4-FFF2-40B4-BE49-F238E27FC236}">
                <a16:creationId xmlns:a16="http://schemas.microsoft.com/office/drawing/2014/main" id="{5AA4D645-C98E-4776-9229-F2CFE809D545}"/>
              </a:ext>
            </a:extLst>
          </p:cNvPr>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50A2839A-B22A-6440-B709-7F07E1B8B9A6}" type="slidenum">
              <a:rPr kumimoji="0" lang="en-US" sz="1000" b="0" i="0" u="none" strike="noStrike" kern="1200" cap="none" spc="0" normalizeH="0" baseline="0" noProof="0">
                <a:ln>
                  <a:noFill/>
                </a:ln>
                <a:solidFill>
                  <a:prstClr val="black">
                    <a:lumMod val="50000"/>
                    <a:lumOff val="50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15</a:t>
            </a:fld>
            <a:endParaRPr kumimoji="0" lang="en-US" sz="1000" b="0" i="0" u="none" strike="noStrike" kern="1200" cap="none" spc="0" normalizeH="0" baseline="0" noProof="0">
              <a:ln>
                <a:noFill/>
              </a:ln>
              <a:solidFill>
                <a:prstClr val="black">
                  <a:lumMod val="50000"/>
                  <a:lumOff val="50000"/>
                </a:prstClr>
              </a:solidFill>
              <a:effectLst/>
              <a:uLnTx/>
              <a:uFillTx/>
              <a:latin typeface="Gill Sans MT" panose="020B0502020104020203"/>
              <a:ea typeface="+mn-ea"/>
              <a:cs typeface="+mn-cs"/>
            </a:endParaRPr>
          </a:p>
        </p:txBody>
      </p:sp>
      <p:graphicFrame>
        <p:nvGraphicFramePr>
          <p:cNvPr id="8" name="Content Placeholder 2">
            <a:extLst>
              <a:ext uri="{FF2B5EF4-FFF2-40B4-BE49-F238E27FC236}">
                <a16:creationId xmlns:a16="http://schemas.microsoft.com/office/drawing/2014/main" id="{38C0690B-BB74-4FE3-9D7E-9F420C6327D9}"/>
              </a:ext>
            </a:extLst>
          </p:cNvPr>
          <p:cNvGraphicFramePr/>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5861757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323055" y="6203151"/>
            <a:ext cx="2819399" cy="345796"/>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A2839A-B22A-6440-B709-7F07E1B8B9A6}" type="slidenum">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
        <p:nvSpPr>
          <p:cNvPr id="5" name="TextBox 4"/>
          <p:cNvSpPr txBox="1"/>
          <p:nvPr/>
        </p:nvSpPr>
        <p:spPr>
          <a:xfrm>
            <a:off x="6385627" y="1993077"/>
            <a:ext cx="3934690" cy="2862322"/>
          </a:xfrm>
          <a:prstGeom prst="rect">
            <a:avLst/>
          </a:prstGeom>
          <a:noFill/>
          <a:ln w="12700">
            <a:solidFill>
              <a:schemeClr val="accent1"/>
            </a:solidFill>
          </a:ln>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0090"/>
                </a:solidFill>
                <a:effectLst/>
                <a:uLnTx/>
                <a:uFillTx/>
                <a:latin typeface="Gill Sans MT" panose="020B0502020104020203"/>
                <a:ea typeface="+mn-ea"/>
                <a:cs typeface="+mn-cs"/>
              </a:rPr>
              <a:t>TIPS:</a:t>
            </a:r>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0090"/>
                </a:solidFill>
                <a:effectLst/>
                <a:uLnTx/>
                <a:uFillTx/>
                <a:latin typeface="Gill Sans MT" panose="020B0502020104020203"/>
                <a:ea typeface="+mn-ea"/>
                <a:cs typeface="+mn-cs"/>
              </a:rPr>
              <a:t>Use OA's Documentation Guidelines</a:t>
            </a:r>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0090"/>
                </a:solidFill>
                <a:effectLst/>
                <a:uLnTx/>
                <a:uFillTx/>
                <a:latin typeface="Gill Sans MT" panose="020B0502020104020203"/>
                <a:ea typeface="+mn-ea"/>
                <a:cs typeface="+mn-cs"/>
              </a:rPr>
              <a:t>IEP is not sufficient- Include ETR!!</a:t>
            </a:r>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0090"/>
                </a:solidFill>
                <a:effectLst/>
                <a:uLnTx/>
                <a:uFillTx/>
                <a:latin typeface="Gill Sans MT" panose="020B0502020104020203"/>
                <a:ea typeface="+mn-ea"/>
                <a:cs typeface="+mn-cs"/>
              </a:rPr>
              <a:t>Have professionals link limitations to accommodation recommendations</a:t>
            </a:r>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0" i="0" u="none" strike="noStrike" kern="1200" cap="none" spc="0" normalizeH="0" baseline="0" noProof="0" dirty="0">
                <a:ln>
                  <a:noFill/>
                </a:ln>
                <a:solidFill>
                  <a:srgbClr val="000090"/>
                </a:solidFill>
                <a:effectLst/>
                <a:uLnTx/>
                <a:uFillTx/>
                <a:latin typeface="Gill Sans MT" panose="020B0502020104020203"/>
                <a:ea typeface="+mn-ea"/>
                <a:cs typeface="+mn-cs"/>
              </a:rPr>
              <a:t>Provide current documentation </a:t>
            </a:r>
          </a:p>
          <a:p>
            <a:pPr marL="285750" marR="0" lvl="0"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800" b="1" i="1" u="sng" strike="noStrike" kern="1200" cap="none" spc="0" normalizeH="0" baseline="0" noProof="0" dirty="0">
                <a:ln>
                  <a:noFill/>
                </a:ln>
                <a:solidFill>
                  <a:srgbClr val="000090"/>
                </a:solidFill>
                <a:effectLst/>
                <a:uLnTx/>
                <a:uFillTx/>
                <a:latin typeface="Gill Sans MT" panose="020B0502020104020203"/>
                <a:ea typeface="+mn-ea"/>
                <a:cs typeface="+mn-cs"/>
              </a:rPr>
              <a:t>REMEMBER</a:t>
            </a:r>
            <a:r>
              <a:rPr kumimoji="0" lang="en-US" sz="1800" b="0" i="0" u="none" strike="noStrike" kern="1200" cap="none" spc="0" normalizeH="0" baseline="0" noProof="0" dirty="0">
                <a:ln>
                  <a:noFill/>
                </a:ln>
                <a:solidFill>
                  <a:srgbClr val="000090"/>
                </a:solidFill>
                <a:effectLst/>
                <a:uLnTx/>
                <a:uFillTx/>
                <a:latin typeface="Gill Sans MT" panose="020B0502020104020203"/>
                <a:ea typeface="+mn-ea"/>
                <a:cs typeface="+mn-cs"/>
              </a:rPr>
              <a:t>:  Services will look very different in college!!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9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90"/>
              </a:solidFill>
              <a:effectLst/>
              <a:uLnTx/>
              <a:uFillTx/>
              <a:latin typeface="Gill Sans MT" panose="020B0502020104020203"/>
              <a:ea typeface="+mn-ea"/>
              <a:cs typeface="+mn-cs"/>
            </a:endParaRPr>
          </a:p>
        </p:txBody>
      </p:sp>
      <p:pic>
        <p:nvPicPr>
          <p:cNvPr id="6" name="Picture 5">
            <a:extLst>
              <a:ext uri="{FF2B5EF4-FFF2-40B4-BE49-F238E27FC236}">
                <a16:creationId xmlns:a16="http://schemas.microsoft.com/office/drawing/2014/main" id="{1BE7E0F8-D1F4-4598-A71D-1163C305548C}"/>
              </a:ext>
            </a:extLst>
          </p:cNvPr>
          <p:cNvPicPr>
            <a:picLocks noChangeAspect="1"/>
          </p:cNvPicPr>
          <p:nvPr/>
        </p:nvPicPr>
        <p:blipFill>
          <a:blip r:embed="rId2"/>
          <a:stretch>
            <a:fillRect/>
          </a:stretch>
        </p:blipFill>
        <p:spPr>
          <a:xfrm>
            <a:off x="1582939" y="1225591"/>
            <a:ext cx="4696690" cy="5325187"/>
          </a:xfrm>
          <a:prstGeom prst="rect">
            <a:avLst/>
          </a:prstGeom>
        </p:spPr>
      </p:pic>
      <p:sp>
        <p:nvSpPr>
          <p:cNvPr id="7" name="TextBox 6">
            <a:extLst>
              <a:ext uri="{FF2B5EF4-FFF2-40B4-BE49-F238E27FC236}">
                <a16:creationId xmlns:a16="http://schemas.microsoft.com/office/drawing/2014/main" id="{AB0E453D-6EC7-44ED-AEA9-EACC14E7AB96}"/>
              </a:ext>
            </a:extLst>
          </p:cNvPr>
          <p:cNvSpPr txBox="1"/>
          <p:nvPr/>
        </p:nvSpPr>
        <p:spPr>
          <a:xfrm>
            <a:off x="1822331" y="409755"/>
            <a:ext cx="7909759" cy="40011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0090"/>
                </a:solidFill>
                <a:effectLst/>
                <a:uLnTx/>
                <a:uFillTx/>
                <a:latin typeface="Gill Sans MT" panose="020B0502020104020203"/>
                <a:ea typeface="+mn-ea"/>
                <a:cs typeface="+mn-cs"/>
              </a:rPr>
              <a:t> </a:t>
            </a:r>
            <a:r>
              <a:rPr kumimoji="0" lang="en-US" sz="4400" b="1" i="0" u="none" strike="noStrike" kern="1200" cap="none" spc="0" normalizeH="0" baseline="0" noProof="0" dirty="0">
                <a:ln>
                  <a:noFill/>
                </a:ln>
                <a:solidFill>
                  <a:srgbClr val="000090"/>
                </a:solidFill>
                <a:effectLst/>
                <a:uLnTx/>
                <a:uFillTx/>
                <a:latin typeface="Gill Sans MT" panose="020B0502020104020203"/>
                <a:ea typeface="+mn-ea"/>
                <a:cs typeface="+mn-cs"/>
              </a:rPr>
              <a:t>Documentation Guidelines</a:t>
            </a:r>
            <a:r>
              <a:rPr kumimoji="0" lang="en-US" sz="4400" b="0" i="0" u="none" strike="noStrike" kern="1200" cap="none" spc="0" normalizeH="0" baseline="0" noProof="0" dirty="0">
                <a:ln>
                  <a:noFill/>
                </a:ln>
                <a:solidFill>
                  <a:srgbClr val="000090"/>
                </a:solidFill>
                <a:effectLst/>
                <a:uLnTx/>
                <a:uFillTx/>
                <a:latin typeface="Gill Sans MT" panose="020B0502020104020203"/>
                <a:ea typeface="+mn-ea"/>
                <a:cs typeface="+mn-cs"/>
              </a:rPr>
              <a:t> </a:t>
            </a:r>
            <a:endParaRPr kumimoji="0" lang="en-US" sz="4400" b="0" i="0" u="none" strike="noStrike" kern="1200" cap="none" spc="0" normalizeH="0" baseline="0" noProof="0">
              <a:ln>
                <a:noFill/>
              </a:ln>
              <a:solidFill>
                <a:srgbClr val="000090"/>
              </a:solidFill>
              <a:effectLst/>
              <a:uLnTx/>
              <a:uFillTx/>
              <a:latin typeface="Gill Sans MT" panose="020B0502020104020203"/>
              <a:ea typeface="+mn-ea"/>
              <a:cs typeface="+mn-cs"/>
            </a:endParaRPr>
          </a:p>
        </p:txBody>
      </p:sp>
      <p:sp>
        <p:nvSpPr>
          <p:cNvPr id="12" name="TextBox 11">
            <a:extLst>
              <a:ext uri="{FF2B5EF4-FFF2-40B4-BE49-F238E27FC236}">
                <a16:creationId xmlns:a16="http://schemas.microsoft.com/office/drawing/2014/main" id="{DA39FA6B-F643-4369-867B-88F23FFADBDB}"/>
              </a:ext>
            </a:extLst>
          </p:cNvPr>
          <p:cNvSpPr txBox="1"/>
          <p:nvPr/>
        </p:nvSpPr>
        <p:spPr>
          <a:xfrm>
            <a:off x="6147759" y="1360098"/>
            <a:ext cx="593497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Gill Sans MT" panose="020B0502020104020203"/>
                <a:ea typeface="+mn-lt"/>
                <a:cs typeface="+mn-lt"/>
              </a:rPr>
              <a:t>https://www.uakron.edu/access/forms/</a:t>
            </a:r>
            <a:endParaRPr kumimoji="0" lang="en-US" sz="2400" b="1"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212F77"/>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282349067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79790" y="971857"/>
            <a:ext cx="10178323" cy="1492132"/>
          </a:xfrm>
        </p:spPr>
        <p:txBody>
          <a:bodyPr>
            <a:normAutofit/>
          </a:bodyPr>
          <a:lstStyle/>
          <a:p>
            <a:r>
              <a:rPr lang="en-US" dirty="0"/>
              <a:t>Additional Supports</a:t>
            </a:r>
          </a:p>
        </p:txBody>
      </p:sp>
      <p:sp>
        <p:nvSpPr>
          <p:cNvPr id="3" name="Content Placeholder 2"/>
          <p:cNvSpPr>
            <a:spLocks noGrp="1"/>
          </p:cNvSpPr>
          <p:nvPr>
            <p:ph idx="1"/>
          </p:nvPr>
        </p:nvSpPr>
        <p:spPr>
          <a:xfrm>
            <a:off x="1682998" y="1955324"/>
            <a:ext cx="5203757" cy="3593591"/>
          </a:xfrm>
        </p:spPr>
        <p:txBody>
          <a:bodyPr vert="horz" lIns="91440" tIns="45720" rIns="91440" bIns="45720" rtlCol="0" anchor="t">
            <a:normAutofit fontScale="70000" lnSpcReduction="20000"/>
          </a:bodyPr>
          <a:lstStyle/>
          <a:p>
            <a:pPr>
              <a:buFont typeface="Wingdings" pitchFamily="2" charset="2"/>
              <a:buChar char="§"/>
            </a:pPr>
            <a:endParaRPr lang="en-US" sz="1900">
              <a:latin typeface="Calibri" pitchFamily="34" charset="0"/>
              <a:cs typeface="Calibri" pitchFamily="34" charset="0"/>
            </a:endParaRPr>
          </a:p>
          <a:p>
            <a:pPr>
              <a:buFont typeface="Wingdings" pitchFamily="2" charset="2"/>
              <a:buChar char="§"/>
            </a:pPr>
            <a:r>
              <a:rPr lang="en-US" sz="1900" dirty="0">
                <a:latin typeface="Lucida Bright"/>
                <a:cs typeface="Calibri"/>
              </a:rPr>
              <a:t>Information Sessions</a:t>
            </a:r>
          </a:p>
          <a:p>
            <a:pPr>
              <a:buFont typeface="Wingdings" pitchFamily="2" charset="2"/>
              <a:buChar char="§"/>
            </a:pPr>
            <a:r>
              <a:rPr lang="en-US" sz="1900" dirty="0">
                <a:latin typeface="Lucida Bright"/>
                <a:cs typeface="Calibri"/>
              </a:rPr>
              <a:t>Accommodations for Placement Exams</a:t>
            </a:r>
          </a:p>
          <a:p>
            <a:pPr>
              <a:buFont typeface="Wingdings" pitchFamily="2" charset="2"/>
              <a:buChar char="§"/>
            </a:pPr>
            <a:r>
              <a:rPr lang="en-US" sz="1900" dirty="0">
                <a:latin typeface="Lucida Bright"/>
                <a:cs typeface="Calibri"/>
              </a:rPr>
              <a:t>Academic Support Sessions with a Disability Specialist</a:t>
            </a:r>
          </a:p>
          <a:p>
            <a:pPr>
              <a:buFont typeface="Wingdings" pitchFamily="2" charset="2"/>
              <a:buChar char="§"/>
            </a:pPr>
            <a:r>
              <a:rPr lang="en-US" sz="1900" dirty="0">
                <a:latin typeface="Lucida Bright"/>
                <a:cs typeface="Calibri"/>
              </a:rPr>
              <a:t>RLH Accommodations</a:t>
            </a:r>
          </a:p>
          <a:p>
            <a:pPr>
              <a:buFont typeface="Wingdings" pitchFamily="2" charset="2"/>
              <a:buChar char="§"/>
            </a:pPr>
            <a:r>
              <a:rPr lang="en-US" sz="1900" dirty="0">
                <a:latin typeface="Lucida Bright"/>
                <a:cs typeface="Calibri"/>
              </a:rPr>
              <a:t>Individual disability related student appointments</a:t>
            </a:r>
          </a:p>
          <a:p>
            <a:pPr>
              <a:buFont typeface="Wingdings" pitchFamily="2" charset="2"/>
              <a:buChar char="§"/>
            </a:pPr>
            <a:r>
              <a:rPr lang="en-US" sz="1900" dirty="0">
                <a:latin typeface="Lucida Bright"/>
                <a:cs typeface="Calibri"/>
              </a:rPr>
              <a:t>Campus physical accessibility walk-throughs </a:t>
            </a:r>
          </a:p>
          <a:p>
            <a:pPr>
              <a:buFont typeface="Wingdings" pitchFamily="2" charset="2"/>
              <a:buChar char="§"/>
            </a:pPr>
            <a:r>
              <a:rPr lang="en-US" sz="1900" dirty="0">
                <a:latin typeface="Lucida Bright"/>
                <a:cs typeface="Calibri"/>
              </a:rPr>
              <a:t>Campus wide consultation</a:t>
            </a:r>
            <a:endParaRPr lang="en-US" sz="1900" dirty="0">
              <a:latin typeface="Lucida Bright"/>
              <a:cs typeface="Calibri" pitchFamily="34" charset="0"/>
            </a:endParaRPr>
          </a:p>
          <a:p>
            <a:pPr>
              <a:buFont typeface="Wingdings" pitchFamily="2" charset="2"/>
              <a:buChar char="§"/>
            </a:pPr>
            <a:r>
              <a:rPr lang="en-US" sz="1900" dirty="0">
                <a:latin typeface="Lucida Bright"/>
                <a:cs typeface="Calibri"/>
              </a:rPr>
              <a:t>College2Careers – Opportunities for Ohioans with Disabilities</a:t>
            </a:r>
            <a:endParaRPr lang="en-US" sz="1900" dirty="0">
              <a:latin typeface="Lucida Bright"/>
              <a:cs typeface="Calibri" pitchFamily="34" charset="0"/>
            </a:endParaRPr>
          </a:p>
          <a:p>
            <a:pPr>
              <a:buFont typeface="Wingdings" pitchFamily="2" charset="2"/>
              <a:buChar char="§"/>
            </a:pPr>
            <a:r>
              <a:rPr lang="en-US" sz="1900" dirty="0">
                <a:latin typeface="Lucida Bright"/>
                <a:cs typeface="Calibri"/>
              </a:rPr>
              <a:t>Referral Services and Bridging Connections</a:t>
            </a:r>
          </a:p>
          <a:p>
            <a:pPr>
              <a:buFont typeface="Wingdings" pitchFamily="2" charset="2"/>
              <a:buChar char="§"/>
            </a:pPr>
            <a:r>
              <a:rPr lang="en-US" sz="1900" dirty="0">
                <a:latin typeface="Lucida Bright"/>
                <a:cs typeface="Calibri"/>
              </a:rPr>
              <a:t>Educational Outreach </a:t>
            </a:r>
          </a:p>
          <a:p>
            <a:pPr>
              <a:buFont typeface="Wingdings" pitchFamily="2" charset="2"/>
              <a:buChar char="§"/>
            </a:pPr>
            <a:endParaRPr lang="en-US" sz="1900" dirty="0">
              <a:latin typeface="Lucida Bright"/>
              <a:cs typeface="Calibri" pitchFamily="34" charset="0"/>
            </a:endParaRPr>
          </a:p>
        </p:txBody>
      </p:sp>
      <p:sp>
        <p:nvSpPr>
          <p:cNvPr id="4" name="Slide Number Placeholder 3"/>
          <p:cNvSpPr>
            <a:spLocks noGrp="1"/>
          </p:cNvSpPr>
          <p:nvPr>
            <p:ph type="sldNum" sz="quarter" idx="12"/>
          </p:nvPr>
        </p:nvSpPr>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50A2839A-B22A-6440-B709-7F07E1B8B9A6}" type="slidenum">
              <a:rPr kumimoji="0" lang="en-US" sz="1000" b="0" i="0" u="none" strike="noStrike" kern="1200" cap="none" spc="0" normalizeH="0" baseline="0" noProof="0" smtClean="0">
                <a:ln>
                  <a:noFill/>
                </a:ln>
                <a:solidFill>
                  <a:prstClr val="black">
                    <a:lumMod val="65000"/>
                    <a:lumOff val="35000"/>
                  </a:prstClr>
                </a:solidFill>
                <a:effectLst/>
                <a:uLnTx/>
                <a:uFillTx/>
                <a:latin typeface="Gill Sans MT" panose="020B05020201040202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17</a:t>
            </a:fld>
            <a:endParaRPr kumimoji="0" lang="en-US" sz="10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pic>
        <p:nvPicPr>
          <p:cNvPr id="5" name="Picture 2" descr="http://www.uakron.edu/dotAsset/1258768.png"/>
          <p:cNvPicPr>
            <a:picLocks noChangeAspect="1" noChangeArrowheads="1"/>
          </p:cNvPicPr>
          <p:nvPr/>
        </p:nvPicPr>
        <p:blipFill rotWithShape="1">
          <a:blip r:embed="rId2">
            <a:extLst>
              <a:ext uri="{28A0092B-C50C-407E-A947-70E740481C1C}">
                <a14:useLocalDpi xmlns:a14="http://schemas.microsoft.com/office/drawing/2010/main" val="0"/>
              </a:ext>
            </a:extLst>
          </a:blip>
          <a:srcRect l="17009" r="4513" b="-1"/>
          <a:stretch/>
        </p:blipFill>
        <p:spPr bwMode="auto">
          <a:xfrm>
            <a:off x="7373393" y="30059"/>
            <a:ext cx="3097367" cy="6867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94525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Freeform 6">
            <a:extLst>
              <a:ext uri="{FF2B5EF4-FFF2-40B4-BE49-F238E27FC236}">
                <a16:creationId xmlns:a16="http://schemas.microsoft.com/office/drawing/2014/main" id="{841EFD0D-0D37-447B-B1EA-4F7197EB29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en-US"/>
          </a:p>
        </p:txBody>
      </p:sp>
      <p:sp>
        <p:nvSpPr>
          <p:cNvPr id="15" name="Rectangle 14">
            <a:extLst>
              <a:ext uri="{FF2B5EF4-FFF2-40B4-BE49-F238E27FC236}">
                <a16:creationId xmlns:a16="http://schemas.microsoft.com/office/drawing/2014/main" id="{5A6DFF24-307B-44B0-93F0-893676F148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93B3D315-2706-4149-873C-331EDFAFE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5" name="TextBox 4">
            <a:extLst>
              <a:ext uri="{FF2B5EF4-FFF2-40B4-BE49-F238E27FC236}">
                <a16:creationId xmlns:a16="http://schemas.microsoft.com/office/drawing/2014/main" id="{4FBDFD64-4C7A-4C08-BAA4-75761BEE1014}"/>
              </a:ext>
            </a:extLst>
          </p:cNvPr>
          <p:cNvSpPr txBox="1"/>
          <p:nvPr/>
        </p:nvSpPr>
        <p:spPr>
          <a:xfrm>
            <a:off x="1093527" y="460812"/>
            <a:ext cx="4882422" cy="1492132"/>
          </a:xfrm>
          <a:prstGeom prst="rect">
            <a:avLst/>
          </a:prstGeom>
        </p:spPr>
        <p:txBody>
          <a:bodyPr vert="horz" lIns="91440" tIns="45720" rIns="91440" bIns="45720" rtlCol="0" anchor="t">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all" spc="200" normalizeH="0" baseline="0" noProof="0">
                <a:ln>
                  <a:noFill/>
                </a:ln>
                <a:solidFill>
                  <a:srgbClr val="1B2F36"/>
                </a:solidFill>
                <a:effectLst/>
                <a:uLnTx/>
                <a:uFillTx/>
                <a:latin typeface="Impact" panose="020B0806030902050204"/>
                <a:ea typeface="+mn-ea"/>
                <a:cs typeface="+mn-cs"/>
              </a:rPr>
              <a:t>Office Of Accessibility Contact Information </a:t>
            </a:r>
          </a:p>
        </p:txBody>
      </p:sp>
      <p:sp>
        <p:nvSpPr>
          <p:cNvPr id="19" name="Rectangle 18">
            <a:extLst>
              <a:ext uri="{FF2B5EF4-FFF2-40B4-BE49-F238E27FC236}">
                <a16:creationId xmlns:a16="http://schemas.microsoft.com/office/drawing/2014/main" id="{8D04E398-086D-467C-B390-9F9079FA7A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26B19A66-AFAE-44AD-B7C9-341F7BD7DBF4}"/>
              </a:ext>
            </a:extLst>
          </p:cNvPr>
          <p:cNvSpPr txBox="1"/>
          <p:nvPr/>
        </p:nvSpPr>
        <p:spPr>
          <a:xfrm>
            <a:off x="1251678" y="2178170"/>
            <a:ext cx="4964065" cy="3672668"/>
          </a:xfrm>
          <a:prstGeom prst="rect">
            <a:avLst/>
          </a:prstGeom>
        </p:spPr>
        <p:txBody>
          <a:bodyPr vert="horz" lIns="91440" tIns="45720" rIns="91440" bIns="45720" rtlCol="0" anchor="t">
            <a:normAutofit/>
          </a:bodyPr>
          <a:lstStyle/>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Website:</a:t>
            </a:r>
            <a:r>
              <a:rPr kumimoji="0" lang="en-US" sz="18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  https://www.uakron.edu/ACCESS/</a:t>
            </a:r>
          </a:p>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endParaRPr kumimoji="0" lang="en-US" sz="1800" b="0" i="0" u="none" strike="noStrike" kern="1200" cap="none" spc="0" normalizeH="0" baseline="0" noProof="0">
              <a:ln>
                <a:noFill/>
              </a:ln>
              <a:solidFill>
                <a:prstClr val="black">
                  <a:lumMod val="85000"/>
                  <a:lumOff val="15000"/>
                </a:prstClr>
              </a:solidFill>
              <a:effectLst/>
              <a:uLnTx/>
              <a:uFillTx/>
              <a:latin typeface="Gill Sans MT" panose="020B0502020104020203"/>
              <a:ea typeface="+mn-ea"/>
              <a:cs typeface="+mn-cs"/>
            </a:endParaRPr>
          </a:p>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Email:</a:t>
            </a:r>
            <a:r>
              <a:rPr kumimoji="0" lang="en-US" sz="18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  access@uakron.edu</a:t>
            </a:r>
          </a:p>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endParaRPr kumimoji="0" lang="en-US" sz="1800" b="1"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endParaRPr>
          </a:p>
          <a:p>
            <a:pPr marL="0" marR="0" lvl="0" indent="-228600" algn="l" defTabSz="914400" rtl="0" eaLnBrk="1" fontAlgn="auto" latinLnBrk="0" hangingPunct="1">
              <a:lnSpc>
                <a:spcPct val="110000"/>
              </a:lnSpc>
              <a:spcBef>
                <a:spcPts val="700"/>
              </a:spcBef>
              <a:spcAft>
                <a:spcPts val="0"/>
              </a:spcAft>
              <a:buClrTx/>
              <a:buSzTx/>
              <a:buFontTx/>
              <a:buNone/>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Phone Number:  </a:t>
            </a:r>
            <a:r>
              <a:rPr kumimoji="0" lang="en-US" sz="18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330-972-7928 </a:t>
            </a:r>
            <a:endParaRPr kumimoji="0" lang="en-US" sz="1800" b="0" i="0" u="none" strike="noStrike" kern="1200" cap="none" spc="0" normalizeH="0" baseline="0" noProof="0">
              <a:ln>
                <a:noFill/>
              </a:ln>
              <a:solidFill>
                <a:prstClr val="black"/>
              </a:solidFill>
              <a:effectLst/>
              <a:uLnTx/>
              <a:uFillTx/>
              <a:latin typeface="Gill Sans MT" panose="020B0502020104020203"/>
              <a:ea typeface="+mn-ea"/>
              <a:cs typeface="+mn-cs"/>
            </a:endParaRPr>
          </a:p>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endParaRPr kumimoji="0" lang="en-US" sz="1800" b="1" i="0" u="none" strike="noStrike" kern="1200" cap="none" spc="0" normalizeH="0" baseline="0" noProof="0">
              <a:ln>
                <a:noFill/>
              </a:ln>
              <a:solidFill>
                <a:prstClr val="black">
                  <a:lumMod val="85000"/>
                  <a:lumOff val="15000"/>
                </a:prstClr>
              </a:solidFill>
              <a:effectLst/>
              <a:uLnTx/>
              <a:uFillTx/>
              <a:latin typeface="Gill Sans MT" panose="020B0502020104020203"/>
              <a:ea typeface="+mn-ea"/>
              <a:cs typeface="+mn-cs"/>
            </a:endParaRPr>
          </a:p>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r>
              <a:rPr kumimoji="0" lang="en-US" sz="1800" b="1"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Physical Location:  </a:t>
            </a:r>
            <a:r>
              <a:rPr kumimoji="0" lang="en-US" sz="18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rPr>
              <a:t>Simmons Hall, 105 </a:t>
            </a:r>
          </a:p>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endParaRPr kumimoji="0" lang="en-US" sz="1800" b="0" i="0" u="none" strike="noStrike" kern="1200" cap="none" spc="0" normalizeH="0" baseline="0" noProof="0" dirty="0">
              <a:ln>
                <a:noFill/>
              </a:ln>
              <a:solidFill>
                <a:prstClr val="black">
                  <a:lumMod val="85000"/>
                  <a:lumOff val="15000"/>
                </a:prstClr>
              </a:solidFill>
              <a:effectLst/>
              <a:uLnTx/>
              <a:uFillTx/>
              <a:latin typeface="Gill Sans MT" panose="020B0502020104020203"/>
              <a:ea typeface="+mn-ea"/>
              <a:cs typeface="+mn-cs"/>
            </a:endParaRPr>
          </a:p>
          <a:p>
            <a:pPr marL="0" marR="0" lvl="0" indent="-228600" algn="l" defTabSz="914400" rtl="0" eaLnBrk="1" fontAlgn="auto" latinLnBrk="0" hangingPunct="1">
              <a:lnSpc>
                <a:spcPct val="110000"/>
              </a:lnSpc>
              <a:spcBef>
                <a:spcPts val="700"/>
              </a:spcBef>
              <a:spcAft>
                <a:spcPts val="0"/>
              </a:spcAft>
              <a:buClr>
                <a:srgbClr val="1B2F36"/>
              </a:buClr>
              <a:buSzTx/>
              <a:buFontTx/>
              <a:buNone/>
              <a:tabLst/>
              <a:defRPr/>
            </a:pPr>
            <a:endParaRPr kumimoji="0" lang="en-US" sz="1800" b="1" i="0" u="none" strike="noStrike" kern="1200" cap="none" spc="0" normalizeH="0" baseline="0" noProof="0">
              <a:ln>
                <a:noFill/>
              </a:ln>
              <a:solidFill>
                <a:prstClr val="black">
                  <a:lumMod val="85000"/>
                  <a:lumOff val="15000"/>
                </a:prstClr>
              </a:solidFill>
              <a:effectLst/>
              <a:uLnTx/>
              <a:uFillTx/>
              <a:latin typeface="Gill Sans MT" panose="020B0502020104020203"/>
              <a:ea typeface="+mn-ea"/>
              <a:cs typeface="+mn-cs"/>
            </a:endParaRPr>
          </a:p>
        </p:txBody>
      </p:sp>
      <p:sp>
        <p:nvSpPr>
          <p:cNvPr id="21" name="Freeform 6">
            <a:extLst>
              <a:ext uri="{FF2B5EF4-FFF2-40B4-BE49-F238E27FC236}">
                <a16:creationId xmlns:a16="http://schemas.microsoft.com/office/drawing/2014/main" id="{20E344BB-E23E-4198-B2C7-8E752C6A9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390140" y="61344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en-US"/>
          </a:p>
        </p:txBody>
      </p:sp>
      <p:pic>
        <p:nvPicPr>
          <p:cNvPr id="8" name="Graphic 7" descr="Mailbox">
            <a:extLst>
              <a:ext uri="{FF2B5EF4-FFF2-40B4-BE49-F238E27FC236}">
                <a16:creationId xmlns:a16="http://schemas.microsoft.com/office/drawing/2014/main" id="{59D06DB5-2697-41AC-A8A8-559E59A995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99261" y="1619392"/>
            <a:ext cx="3217333" cy="3217333"/>
          </a:xfrm>
          <a:prstGeom prst="rect">
            <a:avLst/>
          </a:prstGeom>
        </p:spPr>
      </p:pic>
      <p:sp>
        <p:nvSpPr>
          <p:cNvPr id="4" name="Slide Number Placeholder 3">
            <a:extLst>
              <a:ext uri="{FF2B5EF4-FFF2-40B4-BE49-F238E27FC236}">
                <a16:creationId xmlns:a16="http://schemas.microsoft.com/office/drawing/2014/main" id="{52161995-A14B-47BA-8B1E-2280541B899E}"/>
              </a:ext>
            </a:extLst>
          </p:cNvPr>
          <p:cNvSpPr>
            <a:spLocks noGrp="1"/>
          </p:cNvSpPr>
          <p:nvPr>
            <p:ph type="sldNum" sz="quarter" idx="12"/>
          </p:nvPr>
        </p:nvSpPr>
        <p:spPr>
          <a:xfrm>
            <a:off x="8610601" y="6375679"/>
            <a:ext cx="2819399" cy="345796"/>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rPr>
              <a:t> </a:t>
            </a:r>
            <a:fld id="{50A2839A-B22A-6440-B709-7F07E1B8B9A6}" type="slidenum">
              <a:rPr kumimoji="0" lang="en-US" sz="12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18</a:t>
            </a:fld>
            <a:endParaRPr kumimoji="0" lang="en-US" sz="1200" b="0" i="0" u="none" strike="noStrike" kern="1200" cap="none" spc="0" normalizeH="0" baseline="0" noProof="0">
              <a:ln>
                <a:noFill/>
              </a:ln>
              <a:solidFill>
                <a:prstClr val="black">
                  <a:lumMod val="65000"/>
                  <a:lumOff val="35000"/>
                </a:prstClr>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1532016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descr="Many question marks on black background">
            <a:extLst>
              <a:ext uri="{FF2B5EF4-FFF2-40B4-BE49-F238E27FC236}">
                <a16:creationId xmlns:a16="http://schemas.microsoft.com/office/drawing/2014/main" id="{A41E2363-3769-4B1D-B145-322CB3E1C66E}"/>
              </a:ext>
            </a:extLst>
          </p:cNvPr>
          <p:cNvPicPr>
            <a:picLocks noChangeAspect="1"/>
          </p:cNvPicPr>
          <p:nvPr/>
        </p:nvPicPr>
        <p:blipFill rotWithShape="1">
          <a:blip r:embed="rId2"/>
          <a:srcRect l="22892"/>
          <a:stretch/>
        </p:blipFill>
        <p:spPr>
          <a:xfrm>
            <a:off x="20" y="431"/>
            <a:ext cx="8115280" cy="6408311"/>
          </a:xfrm>
          <a:prstGeom prst="rect">
            <a:avLst/>
          </a:prstGeom>
        </p:spPr>
      </p:pic>
      <p:sp>
        <p:nvSpPr>
          <p:cNvPr id="2" name="TextBox 1">
            <a:extLst>
              <a:ext uri="{FF2B5EF4-FFF2-40B4-BE49-F238E27FC236}">
                <a16:creationId xmlns:a16="http://schemas.microsoft.com/office/drawing/2014/main" id="{42352220-7031-4A3B-AC1D-0F3EDBC15D6B}"/>
              </a:ext>
            </a:extLst>
          </p:cNvPr>
          <p:cNvSpPr txBox="1"/>
          <p:nvPr/>
        </p:nvSpPr>
        <p:spPr>
          <a:xfrm>
            <a:off x="8643193" y="1056802"/>
            <a:ext cx="2942813" cy="490187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a:lnSpc>
                <a:spcPct val="90000"/>
              </a:lnSpc>
              <a:spcAft>
                <a:spcPts val="600"/>
              </a:spcAft>
            </a:pPr>
            <a:r>
              <a:rPr lang="en-US" sz="4000" dirty="0"/>
              <a:t>Questions?</a:t>
            </a:r>
            <a:endParaRPr lang="en-US" sz="4000" dirty="0">
              <a:cs typeface="Calibri"/>
            </a:endParaRPr>
          </a:p>
          <a:p>
            <a:pPr>
              <a:lnSpc>
                <a:spcPct val="90000"/>
              </a:lnSpc>
              <a:spcAft>
                <a:spcPts val="600"/>
              </a:spcAft>
            </a:pPr>
            <a:endParaRPr lang="en-US" sz="4000" dirty="0">
              <a:cs typeface="Calibri"/>
            </a:endParaRPr>
          </a:p>
          <a:p>
            <a:pPr>
              <a:lnSpc>
                <a:spcPct val="90000"/>
              </a:lnSpc>
              <a:spcAft>
                <a:spcPts val="600"/>
              </a:spcAft>
            </a:pPr>
            <a:r>
              <a:rPr lang="en-US" sz="2000" dirty="0">
                <a:cs typeface="Calibri"/>
              </a:rPr>
              <a:t>Sara Rieder Bennett, Ph.D.</a:t>
            </a:r>
            <a:endParaRPr lang="en-US" sz="4000" dirty="0">
              <a:cs typeface="Calibri"/>
            </a:endParaRPr>
          </a:p>
          <a:p>
            <a:pPr>
              <a:lnSpc>
                <a:spcPct val="90000"/>
              </a:lnSpc>
              <a:spcAft>
                <a:spcPts val="600"/>
              </a:spcAft>
            </a:pPr>
            <a:r>
              <a:rPr lang="en-US" sz="2000" dirty="0">
                <a:cs typeface="Calibri"/>
                <a:hlinkClick r:id="rId3"/>
              </a:rPr>
              <a:t>slr45@uakron.edu</a:t>
            </a:r>
            <a:r>
              <a:rPr lang="en-US" sz="2000" dirty="0">
                <a:cs typeface="Calibri"/>
              </a:rPr>
              <a:t> </a:t>
            </a:r>
          </a:p>
          <a:p>
            <a:pPr>
              <a:lnSpc>
                <a:spcPct val="90000"/>
              </a:lnSpc>
              <a:spcAft>
                <a:spcPts val="600"/>
              </a:spcAft>
            </a:pPr>
            <a:endParaRPr lang="en-US" sz="2000" dirty="0">
              <a:cs typeface="Calibri"/>
            </a:endParaRPr>
          </a:p>
          <a:p>
            <a:pPr>
              <a:lnSpc>
                <a:spcPct val="90000"/>
              </a:lnSpc>
              <a:spcAft>
                <a:spcPts val="600"/>
              </a:spcAft>
            </a:pPr>
            <a:endParaRPr lang="en-US" sz="2000" dirty="0">
              <a:cs typeface="Calibri"/>
            </a:endParaRPr>
          </a:p>
        </p:txBody>
      </p:sp>
      <p:sp>
        <p:nvSpPr>
          <p:cNvPr id="10" name="Rectangle 9">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3702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1739CA5-F0F5-48E1-8E8C-F24B71827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3">
            <a:extLst>
              <a:ext uri="{FF2B5EF4-FFF2-40B4-BE49-F238E27FC236}">
                <a16:creationId xmlns:a16="http://schemas.microsoft.com/office/drawing/2014/main" id="{3EAD2937-F230-41D4-B9C5-975B129BFC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CD444A3-C338-4886-B7F1-4BA2AF46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3AE96C-9360-8092-7392-208F8E5EE281}"/>
              </a:ext>
            </a:extLst>
          </p:cNvPr>
          <p:cNvSpPr>
            <a:spLocks noGrp="1"/>
          </p:cNvSpPr>
          <p:nvPr>
            <p:ph type="title"/>
          </p:nvPr>
        </p:nvSpPr>
        <p:spPr>
          <a:xfrm>
            <a:off x="1452656" y="1163052"/>
            <a:ext cx="9357865" cy="1041901"/>
          </a:xfrm>
        </p:spPr>
        <p:txBody>
          <a:bodyPr>
            <a:normAutofit/>
          </a:bodyPr>
          <a:lstStyle/>
          <a:p>
            <a:r>
              <a:rPr lang="en-US" sz="4000" dirty="0"/>
              <a:t>Myth or Fact?</a:t>
            </a:r>
          </a:p>
        </p:txBody>
      </p:sp>
      <p:sp>
        <p:nvSpPr>
          <p:cNvPr id="3" name="Content Placeholder 2">
            <a:extLst>
              <a:ext uri="{FF2B5EF4-FFF2-40B4-BE49-F238E27FC236}">
                <a16:creationId xmlns:a16="http://schemas.microsoft.com/office/drawing/2014/main" id="{46CB3520-C5FB-398B-0F39-0FCC5D611DB9}"/>
              </a:ext>
            </a:extLst>
          </p:cNvPr>
          <p:cNvSpPr>
            <a:spLocks noGrp="1"/>
          </p:cNvSpPr>
          <p:nvPr>
            <p:ph sz="half" idx="1"/>
          </p:nvPr>
        </p:nvSpPr>
        <p:spPr>
          <a:xfrm>
            <a:off x="1452656" y="2204953"/>
            <a:ext cx="4483324" cy="3196442"/>
          </a:xfrm>
        </p:spPr>
        <p:txBody>
          <a:bodyPr>
            <a:normAutofit lnSpcReduction="10000"/>
          </a:bodyPr>
          <a:lstStyle/>
          <a:p>
            <a:pPr marL="342900" lvl="1" indent="-342900">
              <a:spcBef>
                <a:spcPts val="0"/>
              </a:spcBef>
              <a:buFont typeface="Calibri" panose="020F0502020204030204" pitchFamily="34" charset="0"/>
              <a:buChar char="?"/>
            </a:pPr>
            <a:r>
              <a:rPr lang="en-US" sz="1900" dirty="0"/>
              <a:t>Going to counseling means something is </a:t>
            </a:r>
            <a:r>
              <a:rPr lang="en-US" sz="1900" i="1" dirty="0"/>
              <a:t>really</a:t>
            </a:r>
            <a:r>
              <a:rPr lang="en-US" sz="1900" dirty="0"/>
              <a:t> wrong with me.</a:t>
            </a:r>
          </a:p>
          <a:p>
            <a:pPr marL="342900" lvl="1" indent="-342900">
              <a:spcBef>
                <a:spcPts val="0"/>
              </a:spcBef>
              <a:buFont typeface="Wingdings" panose="05000000000000000000" pitchFamily="2" charset="2"/>
              <a:buChar char="ü"/>
            </a:pPr>
            <a:r>
              <a:rPr lang="en-US" sz="1900" dirty="0"/>
              <a:t>Myth – most people in counseling just need support through a difficult time.</a:t>
            </a:r>
          </a:p>
          <a:p>
            <a:pPr marL="0" lvl="1" indent="0">
              <a:buNone/>
            </a:pPr>
            <a:endParaRPr lang="en-US" sz="1900" dirty="0"/>
          </a:p>
          <a:p>
            <a:pPr marL="342900" lvl="1" indent="-342900">
              <a:spcBef>
                <a:spcPts val="0"/>
              </a:spcBef>
              <a:buFont typeface="Calibri" panose="020F0502020204030204" pitchFamily="34" charset="0"/>
              <a:buChar char="?"/>
            </a:pPr>
            <a:r>
              <a:rPr lang="en-US" sz="1900" dirty="0"/>
              <a:t>Everyone will know if I go to counseling.</a:t>
            </a:r>
          </a:p>
          <a:p>
            <a:pPr marL="342900" lvl="1" indent="-342900">
              <a:spcBef>
                <a:spcPts val="0"/>
              </a:spcBef>
              <a:buFont typeface="Wingdings" panose="05000000000000000000" pitchFamily="2" charset="2"/>
              <a:buChar char="ü"/>
            </a:pPr>
            <a:r>
              <a:rPr lang="en-US" sz="1900" dirty="0"/>
              <a:t>Myth – counseling is confidential.</a:t>
            </a:r>
          </a:p>
          <a:p>
            <a:pPr marL="0" lvl="1" indent="0">
              <a:buNone/>
            </a:pPr>
            <a:endParaRPr lang="en-US" sz="1900" dirty="0"/>
          </a:p>
          <a:p>
            <a:pPr marL="342900" lvl="1" indent="-342900">
              <a:spcBef>
                <a:spcPts val="0"/>
              </a:spcBef>
              <a:buFont typeface="Calibri" panose="020F0502020204030204" pitchFamily="34" charset="0"/>
              <a:buChar char="?"/>
            </a:pPr>
            <a:r>
              <a:rPr lang="en-US" sz="1900" dirty="0"/>
              <a:t>Nearly half of Americans have attended counseling. </a:t>
            </a:r>
          </a:p>
          <a:p>
            <a:pPr marL="342900" lvl="1" indent="-342900">
              <a:spcBef>
                <a:spcPts val="0"/>
              </a:spcBef>
              <a:buFont typeface="Wingdings" panose="05000000000000000000" pitchFamily="2" charset="2"/>
              <a:buChar char="ü"/>
            </a:pPr>
            <a:r>
              <a:rPr lang="en-US" sz="1900" dirty="0"/>
              <a:t>Fact – more than 4 in 10 Americans report having seen a counselor.</a:t>
            </a:r>
          </a:p>
          <a:p>
            <a:pPr marL="342900" lvl="1" indent="-342900">
              <a:buFont typeface="Calibri" panose="020F0502020204030204" pitchFamily="34" charset="0"/>
              <a:buChar char="?"/>
            </a:pPr>
            <a:endParaRPr lang="en-US" sz="1900" dirty="0"/>
          </a:p>
          <a:p>
            <a:pPr marL="0" lvl="1" indent="0">
              <a:buNone/>
            </a:pPr>
            <a:endParaRPr lang="en-US" sz="1900" dirty="0"/>
          </a:p>
          <a:p>
            <a:pPr marL="0" lvl="1" indent="0">
              <a:buNone/>
            </a:pPr>
            <a:endParaRPr lang="en-US" sz="1900" dirty="0"/>
          </a:p>
        </p:txBody>
      </p:sp>
      <p:sp>
        <p:nvSpPr>
          <p:cNvPr id="4" name="Content Placeholder 3">
            <a:extLst>
              <a:ext uri="{FF2B5EF4-FFF2-40B4-BE49-F238E27FC236}">
                <a16:creationId xmlns:a16="http://schemas.microsoft.com/office/drawing/2014/main" id="{948F5E54-7B7E-A738-E4AB-E22F7DF08D66}"/>
              </a:ext>
            </a:extLst>
          </p:cNvPr>
          <p:cNvSpPr>
            <a:spLocks noGrp="1"/>
          </p:cNvSpPr>
          <p:nvPr>
            <p:ph sz="half" idx="2"/>
          </p:nvPr>
        </p:nvSpPr>
        <p:spPr>
          <a:xfrm>
            <a:off x="6256020" y="2204953"/>
            <a:ext cx="4554501" cy="3196442"/>
          </a:xfrm>
        </p:spPr>
        <p:txBody>
          <a:bodyPr>
            <a:noAutofit/>
          </a:bodyPr>
          <a:lstStyle/>
          <a:p>
            <a:pPr>
              <a:spcBef>
                <a:spcPts val="0"/>
              </a:spcBef>
              <a:buFont typeface="Calibri" panose="020F0502020204030204" pitchFamily="34" charset="0"/>
              <a:buChar char="?"/>
            </a:pPr>
            <a:r>
              <a:rPr lang="en-US" sz="1800" dirty="0"/>
              <a:t>Going to counseling is no different than talking to a friend or family member. </a:t>
            </a:r>
          </a:p>
          <a:p>
            <a:pPr>
              <a:spcBef>
                <a:spcPts val="0"/>
              </a:spcBef>
              <a:buFont typeface="Wingdings" panose="05000000000000000000" pitchFamily="2" charset="2"/>
              <a:buChar char="ü"/>
            </a:pPr>
            <a:r>
              <a:rPr lang="en-US" sz="1800" dirty="0"/>
              <a:t>Myth - counselors are professionals trained to maintain boundaries, and provide interventions focused on your goals and need.</a:t>
            </a:r>
          </a:p>
          <a:p>
            <a:pPr marL="0" indent="0">
              <a:spcBef>
                <a:spcPts val="0"/>
              </a:spcBef>
              <a:buNone/>
            </a:pPr>
            <a:endParaRPr lang="en-US" sz="1800" dirty="0"/>
          </a:p>
          <a:p>
            <a:pPr>
              <a:spcBef>
                <a:spcPts val="0"/>
              </a:spcBef>
              <a:buFont typeface="Calibri" panose="020F0502020204030204" pitchFamily="34" charset="0"/>
              <a:buChar char="?"/>
            </a:pPr>
            <a:r>
              <a:rPr lang="en-US" sz="1800" dirty="0"/>
              <a:t>Counseling has stronger research support than medication. </a:t>
            </a:r>
          </a:p>
          <a:p>
            <a:pPr>
              <a:spcBef>
                <a:spcPts val="0"/>
              </a:spcBef>
              <a:buFont typeface="Wingdings" panose="05000000000000000000" pitchFamily="2" charset="2"/>
              <a:buChar char="ü"/>
            </a:pPr>
            <a:r>
              <a:rPr lang="en-US" sz="1800" dirty="0"/>
              <a:t>Fact – counseling is based on decades of intensive study showing better outcomes than any medications. </a:t>
            </a:r>
          </a:p>
          <a:p>
            <a:pPr marL="0" indent="0">
              <a:buNone/>
            </a:pPr>
            <a:endParaRPr lang="en-US" sz="1900" dirty="0"/>
          </a:p>
        </p:txBody>
      </p:sp>
    </p:spTree>
    <p:extLst>
      <p:ext uri="{BB962C8B-B14F-4D97-AF65-F5344CB8AC3E}">
        <p14:creationId xmlns:p14="http://schemas.microsoft.com/office/powerpoint/2010/main" val="654322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6">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18">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0">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821626E-3D53-470D-BD64-819CD4B52C5C}"/>
              </a:ext>
            </a:extLst>
          </p:cNvPr>
          <p:cNvSpPr>
            <a:spLocks noGrp="1"/>
          </p:cNvSpPr>
          <p:nvPr>
            <p:ph type="title"/>
          </p:nvPr>
        </p:nvSpPr>
        <p:spPr>
          <a:xfrm>
            <a:off x="1075767" y="1188637"/>
            <a:ext cx="2988234" cy="4480726"/>
          </a:xfrm>
        </p:spPr>
        <p:txBody>
          <a:bodyPr>
            <a:normAutofit/>
          </a:bodyPr>
          <a:lstStyle/>
          <a:p>
            <a:pPr algn="r"/>
            <a:r>
              <a:rPr lang="en-US" sz="4100" dirty="0">
                <a:cs typeface="Calibri Light"/>
              </a:rPr>
              <a:t>Who are the Counselors?</a:t>
            </a:r>
          </a:p>
        </p:txBody>
      </p:sp>
      <p:cxnSp>
        <p:nvCxnSpPr>
          <p:cNvPr id="25" name="Straight Connector 22">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A2812E2-B77B-4D83-89BE-BF561CAAAA57}"/>
              </a:ext>
            </a:extLst>
          </p:cNvPr>
          <p:cNvSpPr>
            <a:spLocks noGrp="1"/>
          </p:cNvSpPr>
          <p:nvPr>
            <p:ph idx="1"/>
          </p:nvPr>
        </p:nvSpPr>
        <p:spPr>
          <a:xfrm>
            <a:off x="5255259" y="1390261"/>
            <a:ext cx="5717537" cy="4279102"/>
          </a:xfrm>
        </p:spPr>
        <p:txBody>
          <a:bodyPr vert="horz" lIns="91440" tIns="45720" rIns="91440" bIns="45720" rtlCol="0" anchor="ctr">
            <a:normAutofit/>
          </a:bodyPr>
          <a:lstStyle/>
          <a:p>
            <a:r>
              <a:rPr lang="en-US" sz="2000" dirty="0">
                <a:cs typeface="Calibri"/>
              </a:rPr>
              <a:t>A team of diverse staff members including Licensed Psychologists, Psychology Pre-Doctoral Interns, and Doctoral Practicum Psychology Trainees</a:t>
            </a:r>
          </a:p>
          <a:p>
            <a:r>
              <a:rPr lang="en-US" sz="2000" dirty="0">
                <a:cs typeface="Calibri"/>
              </a:rPr>
              <a:t>We provide comprehensive culturally-responsive psychological counseling and testing services</a:t>
            </a:r>
          </a:p>
          <a:p>
            <a:r>
              <a:rPr lang="en-US" sz="2000" dirty="0">
                <a:cs typeface="Calibri"/>
              </a:rPr>
              <a:t>Meet the Staff:  </a:t>
            </a:r>
            <a:r>
              <a:rPr lang="en-US" sz="2000" dirty="0">
                <a:cs typeface="Calibri"/>
                <a:hlinkClick r:id="rId2"/>
              </a:rPr>
              <a:t>www.uakron.edu/counseling/staff</a:t>
            </a:r>
            <a:r>
              <a:rPr lang="en-US" sz="2000" dirty="0">
                <a:cs typeface="Calibri"/>
              </a:rPr>
              <a:t> </a:t>
            </a:r>
          </a:p>
        </p:txBody>
      </p:sp>
    </p:spTree>
    <p:extLst>
      <p:ext uri="{BB962C8B-B14F-4D97-AF65-F5344CB8AC3E}">
        <p14:creationId xmlns:p14="http://schemas.microsoft.com/office/powerpoint/2010/main" val="140063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0" name="Freeform: Shape 32">
            <a:extLst>
              <a:ext uri="{FF2B5EF4-FFF2-40B4-BE49-F238E27FC236}">
                <a16:creationId xmlns:a16="http://schemas.microsoft.com/office/drawing/2014/main" id="{1D9F7BF7-0470-4643-98A4-6BC35B3D4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157694" cy="4950634"/>
          </a:xfrm>
          <a:custGeom>
            <a:avLst/>
            <a:gdLst>
              <a:gd name="connsiteX0" fmla="*/ 5157694 w 5157694"/>
              <a:gd name="connsiteY0" fmla="*/ 0 h 4950634"/>
              <a:gd name="connsiteX1" fmla="*/ 263400 w 5157694"/>
              <a:gd name="connsiteY1" fmla="*/ 0 h 4950634"/>
              <a:gd name="connsiteX2" fmla="*/ 161950 w 5157694"/>
              <a:gd name="connsiteY2" fmla="*/ 277179 h 4950634"/>
              <a:gd name="connsiteX3" fmla="*/ 0 w 5157694"/>
              <a:gd name="connsiteY3" fmla="*/ 1348379 h 4950634"/>
              <a:gd name="connsiteX4" fmla="*/ 3602256 w 5157694"/>
              <a:gd name="connsiteY4" fmla="*/ 4950634 h 4950634"/>
              <a:gd name="connsiteX5" fmla="*/ 4984183 w 5157694"/>
              <a:gd name="connsiteY5" fmla="*/ 4676036 h 4950634"/>
              <a:gd name="connsiteX6" fmla="*/ 5157694 w 5157694"/>
              <a:gd name="connsiteY6" fmla="*/ 4598233 h 495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57694" h="4950634">
                <a:moveTo>
                  <a:pt x="5157694" y="0"/>
                </a:moveTo>
                <a:lnTo>
                  <a:pt x="263400" y="0"/>
                </a:lnTo>
                <a:lnTo>
                  <a:pt x="161950" y="277179"/>
                </a:lnTo>
                <a:cubicBezTo>
                  <a:pt x="56700" y="615571"/>
                  <a:pt x="0" y="975354"/>
                  <a:pt x="0" y="1348379"/>
                </a:cubicBezTo>
                <a:cubicBezTo>
                  <a:pt x="0" y="3337849"/>
                  <a:pt x="1612786" y="4950634"/>
                  <a:pt x="3602256" y="4950634"/>
                </a:cubicBezTo>
                <a:cubicBezTo>
                  <a:pt x="4091852" y="4950634"/>
                  <a:pt x="4558635" y="4852960"/>
                  <a:pt x="4984183" y="4676036"/>
                </a:cubicBezTo>
                <a:lnTo>
                  <a:pt x="5157694" y="459823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Freeform: Shape 34">
            <a:extLst>
              <a:ext uri="{FF2B5EF4-FFF2-40B4-BE49-F238E27FC236}">
                <a16:creationId xmlns:a16="http://schemas.microsoft.com/office/drawing/2014/main" id="{644AD5F1-5EFA-450C-8A99-3B23B033F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4931983" cy="4724929"/>
          </a:xfrm>
          <a:custGeom>
            <a:avLst/>
            <a:gdLst>
              <a:gd name="connsiteX0" fmla="*/ 4931983 w 4931983"/>
              <a:gd name="connsiteY0" fmla="*/ 0 h 4724929"/>
              <a:gd name="connsiteX1" fmla="*/ 281761 w 4931983"/>
              <a:gd name="connsiteY1" fmla="*/ 0 h 4724929"/>
              <a:gd name="connsiteX2" fmla="*/ 265347 w 4931983"/>
              <a:gd name="connsiteY2" fmla="*/ 34074 h 4724929"/>
              <a:gd name="connsiteX3" fmla="*/ 0 w 4931983"/>
              <a:gd name="connsiteY3" fmla="*/ 1348380 h 4724929"/>
              <a:gd name="connsiteX4" fmla="*/ 3376549 w 4931983"/>
              <a:gd name="connsiteY4" fmla="*/ 4724929 h 4724929"/>
              <a:gd name="connsiteX5" fmla="*/ 4840423 w 4931983"/>
              <a:gd name="connsiteY5" fmla="*/ 4391965 h 4724929"/>
              <a:gd name="connsiteX6" fmla="*/ 4931983 w 4931983"/>
              <a:gd name="connsiteY6" fmla="*/ 4341519 h 472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1983" h="4724929">
                <a:moveTo>
                  <a:pt x="4931983" y="0"/>
                </a:moveTo>
                <a:lnTo>
                  <a:pt x="281761" y="0"/>
                </a:lnTo>
                <a:lnTo>
                  <a:pt x="265347" y="34074"/>
                </a:lnTo>
                <a:cubicBezTo>
                  <a:pt x="94485" y="438040"/>
                  <a:pt x="0" y="882177"/>
                  <a:pt x="0" y="1348380"/>
                </a:cubicBezTo>
                <a:cubicBezTo>
                  <a:pt x="0" y="3213197"/>
                  <a:pt x="1511732" y="4724929"/>
                  <a:pt x="3376549" y="4724929"/>
                </a:cubicBezTo>
                <a:cubicBezTo>
                  <a:pt x="3901029" y="4724929"/>
                  <a:pt x="4397579" y="4605349"/>
                  <a:pt x="4840423" y="4391965"/>
                </a:cubicBezTo>
                <a:lnTo>
                  <a:pt x="4931983" y="4341519"/>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0D66611C-1881-4793-A734-3E5546A28FCB}"/>
              </a:ext>
            </a:extLst>
          </p:cNvPr>
          <p:cNvSpPr>
            <a:spLocks noGrp="1"/>
          </p:cNvSpPr>
          <p:nvPr>
            <p:ph type="title"/>
          </p:nvPr>
        </p:nvSpPr>
        <p:spPr>
          <a:xfrm>
            <a:off x="801098" y="603504"/>
            <a:ext cx="3221067" cy="3036167"/>
          </a:xfrm>
        </p:spPr>
        <p:txBody>
          <a:bodyPr>
            <a:normAutofit/>
          </a:bodyPr>
          <a:lstStyle/>
          <a:p>
            <a:r>
              <a:rPr lang="en-US" dirty="0">
                <a:solidFill>
                  <a:schemeClr val="bg1">
                    <a:lumMod val="85000"/>
                    <a:lumOff val="15000"/>
                  </a:schemeClr>
                </a:solidFill>
              </a:rPr>
              <a:t>Counseling Services</a:t>
            </a:r>
          </a:p>
        </p:txBody>
      </p:sp>
      <p:graphicFrame>
        <p:nvGraphicFramePr>
          <p:cNvPr id="7" name="Content Placeholder 4">
            <a:extLst>
              <a:ext uri="{FF2B5EF4-FFF2-40B4-BE49-F238E27FC236}">
                <a16:creationId xmlns:a16="http://schemas.microsoft.com/office/drawing/2014/main" id="{5539F207-D2B9-4175-BDE3-AF0FF8CDE8CD}"/>
              </a:ext>
            </a:extLst>
          </p:cNvPr>
          <p:cNvGraphicFramePr>
            <a:graphicFrameLocks noGrp="1"/>
          </p:cNvGraphicFramePr>
          <p:nvPr>
            <p:ph idx="1"/>
            <p:extLst>
              <p:ext uri="{D42A27DB-BD31-4B8C-83A1-F6EECF244321}">
                <p14:modId xmlns:p14="http://schemas.microsoft.com/office/powerpoint/2010/main" val="3036228273"/>
              </p:ext>
            </p:extLst>
          </p:nvPr>
        </p:nvGraphicFramePr>
        <p:xfrm>
          <a:off x="5733591" y="397865"/>
          <a:ext cx="6161264" cy="6146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710992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5CA3A-ED37-4971-BCF1-96152B891D5A}"/>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dirty="0"/>
              <a:t>When to seek counseling services</a:t>
            </a:r>
          </a:p>
        </p:txBody>
      </p:sp>
      <p:sp>
        <p:nvSpPr>
          <p:cNvPr id="4" name="Content Placeholder 3">
            <a:extLst>
              <a:ext uri="{FF2B5EF4-FFF2-40B4-BE49-F238E27FC236}">
                <a16:creationId xmlns:a16="http://schemas.microsoft.com/office/drawing/2014/main" id="{6A58DC0A-34D8-4F3D-8AA7-C138F9DF5152}"/>
              </a:ext>
            </a:extLst>
          </p:cNvPr>
          <p:cNvSpPr>
            <a:spLocks noGrp="1"/>
          </p:cNvSpPr>
          <p:nvPr>
            <p:ph sz="half" idx="2"/>
          </p:nvPr>
        </p:nvSpPr>
        <p:spPr>
          <a:xfrm>
            <a:off x="762000" y="2279018"/>
            <a:ext cx="5826706" cy="4013001"/>
          </a:xfrm>
        </p:spPr>
        <p:txBody>
          <a:bodyPr vert="horz" lIns="91440" tIns="45720" rIns="91440" bIns="45720" rtlCol="0" anchor="t">
            <a:noAutofit/>
          </a:bodyPr>
          <a:lstStyle/>
          <a:p>
            <a:r>
              <a:rPr lang="en-US" sz="2200" dirty="0"/>
              <a:t>Anxiety/depression</a:t>
            </a:r>
            <a:endParaRPr lang="en-US" sz="2200" dirty="0">
              <a:cs typeface="Calibri"/>
            </a:endParaRPr>
          </a:p>
          <a:p>
            <a:pPr lvl="1"/>
            <a:r>
              <a:rPr lang="en-US" sz="2200" dirty="0"/>
              <a:t>Up to 70% of students may experience anxiety and/or depression at some point during their degree</a:t>
            </a:r>
            <a:endParaRPr lang="en-US" sz="2200" dirty="0">
              <a:cs typeface="Calibri"/>
            </a:endParaRPr>
          </a:p>
          <a:p>
            <a:r>
              <a:rPr lang="en-US" sz="2200" dirty="0"/>
              <a:t>Academic distress</a:t>
            </a:r>
            <a:endParaRPr lang="en-US" sz="2200" dirty="0">
              <a:cs typeface="Calibri"/>
            </a:endParaRPr>
          </a:p>
          <a:p>
            <a:pPr lvl="1"/>
            <a:r>
              <a:rPr lang="en-US" sz="2200" dirty="0"/>
              <a:t>Don't wait until you are really struggling!</a:t>
            </a:r>
            <a:endParaRPr lang="en-US" sz="2200" dirty="0">
              <a:cs typeface="Calibri"/>
            </a:endParaRPr>
          </a:p>
          <a:p>
            <a:r>
              <a:rPr lang="en-US" sz="2200" dirty="0"/>
              <a:t>Relationship distress</a:t>
            </a:r>
            <a:endParaRPr lang="en-US" sz="2200" dirty="0">
              <a:cs typeface="Calibri"/>
            </a:endParaRPr>
          </a:p>
          <a:p>
            <a:r>
              <a:rPr lang="en-US" sz="2200" dirty="0"/>
              <a:t>Stress management </a:t>
            </a:r>
            <a:endParaRPr lang="en-US" sz="2200" dirty="0">
              <a:cs typeface="Calibri"/>
            </a:endParaRPr>
          </a:p>
          <a:p>
            <a:pPr lvl="1"/>
            <a:r>
              <a:rPr lang="en-US" sz="2200" dirty="0"/>
              <a:t>Transitions and balancing roles are always challenging</a:t>
            </a:r>
            <a:endParaRPr lang="en-US" sz="2200" dirty="0">
              <a:cs typeface="Calibri"/>
            </a:endParaRP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Picture 5">
            <a:extLst>
              <a:ext uri="{FF2B5EF4-FFF2-40B4-BE49-F238E27FC236}">
                <a16:creationId xmlns:a16="http://schemas.microsoft.com/office/drawing/2014/main" id="{B63E28DC-AC3C-4B34-9CBB-59EBBA2DC310}"/>
              </a:ext>
            </a:extLst>
          </p:cNvPr>
          <p:cNvPicPr>
            <a:picLocks noGrp="1" noChangeAspect="1"/>
          </p:cNvPicPr>
          <p:nvPr>
            <p:ph sz="half" idx="1"/>
          </p:nvPr>
        </p:nvPicPr>
        <p:blipFill rotWithShape="1">
          <a:blip r:embed="rId2"/>
          <a:srcRect l="18444" r="-1"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50250535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2">
            <a:extLst>
              <a:ext uri="{FF2B5EF4-FFF2-40B4-BE49-F238E27FC236}">
                <a16:creationId xmlns:a16="http://schemas.microsoft.com/office/drawing/2014/main" id="{891294D2-FC02-4694-AD76-E1F980F5E10B}"/>
              </a:ext>
            </a:extLst>
          </p:cNvPr>
          <p:cNvGraphicFramePr>
            <a:graphicFrameLocks noGrp="1"/>
          </p:cNvGraphicFramePr>
          <p:nvPr>
            <p:ph sz="half" idx="1"/>
            <p:extLst>
              <p:ext uri="{D42A27DB-BD31-4B8C-83A1-F6EECF244321}">
                <p14:modId xmlns:p14="http://schemas.microsoft.com/office/powerpoint/2010/main" val="1952937103"/>
              </p:ext>
            </p:extLst>
          </p:nvPr>
        </p:nvGraphicFramePr>
        <p:xfrm>
          <a:off x="838200" y="1694246"/>
          <a:ext cx="5799082" cy="4679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5" descr="A picture containing floor, cat, mammal, lagomorph&#10;&#10;Description automatically generated">
            <a:extLst>
              <a:ext uri="{FF2B5EF4-FFF2-40B4-BE49-F238E27FC236}">
                <a16:creationId xmlns:a16="http://schemas.microsoft.com/office/drawing/2014/main" id="{9541A1F0-DB75-4486-8CEE-07688A6B925C}"/>
              </a:ext>
            </a:extLst>
          </p:cNvPr>
          <p:cNvPicPr>
            <a:picLocks noGrp="1" noChangeAspect="1"/>
          </p:cNvPicPr>
          <p:nvPr>
            <p:ph sz="half" idx="2"/>
          </p:nvPr>
        </p:nvPicPr>
        <p:blipFill>
          <a:blip r:embed="rId7"/>
          <a:stretch>
            <a:fillRect/>
          </a:stretch>
        </p:blipFill>
        <p:spPr>
          <a:xfrm>
            <a:off x="7180537" y="2106149"/>
            <a:ext cx="4176548" cy="3093982"/>
          </a:xfrm>
        </p:spPr>
      </p:pic>
      <p:sp>
        <p:nvSpPr>
          <p:cNvPr id="6" name="Title 5">
            <a:extLst>
              <a:ext uri="{FF2B5EF4-FFF2-40B4-BE49-F238E27FC236}">
                <a16:creationId xmlns:a16="http://schemas.microsoft.com/office/drawing/2014/main" id="{AC76A1DB-6D05-4F28-AC8A-46BCFC00388C}"/>
              </a:ext>
            </a:extLst>
          </p:cNvPr>
          <p:cNvSpPr>
            <a:spLocks noGrp="1"/>
          </p:cNvSpPr>
          <p:nvPr>
            <p:ph type="title"/>
          </p:nvPr>
        </p:nvSpPr>
        <p:spPr>
          <a:xfrm>
            <a:off x="699654" y="1209964"/>
            <a:ext cx="10515600" cy="360651"/>
          </a:xfrm>
        </p:spPr>
        <p:txBody>
          <a:bodyPr>
            <a:normAutofit fontScale="90000"/>
          </a:bodyPr>
          <a:lstStyle/>
          <a:p>
            <a:r>
              <a:rPr lang="en-US" sz="4400" dirty="0">
                <a:ln w="0"/>
                <a:solidFill>
                  <a:schemeClr val="accent1"/>
                </a:solidFill>
                <a:effectLst>
                  <a:outerShdw blurRad="38100" dist="25400" dir="5400000" algn="ctr" rotWithShape="0">
                    <a:srgbClr val="6E747A">
                      <a:alpha val="43000"/>
                    </a:srgbClr>
                  </a:outerShdw>
                </a:effectLst>
              </a:rPr>
              <a:t>School is a marathon – not a sprint!</a:t>
            </a:r>
            <a:br>
              <a:rPr lang="en-US" sz="4400" dirty="0">
                <a:ln w="0"/>
                <a:solidFill>
                  <a:schemeClr val="accent1"/>
                </a:solidFill>
                <a:effectLst>
                  <a:outerShdw blurRad="38100" dist="25400" dir="5400000" algn="ctr" rotWithShape="0">
                    <a:srgbClr val="6E747A">
                      <a:alpha val="43000"/>
                    </a:srgbClr>
                  </a:outerShdw>
                </a:effectLst>
              </a:rPr>
            </a:br>
            <a:endParaRPr lang="en-US"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745231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C6A3BC8D-32B9-4C6D-9655-1A6D6FB5C463}"/>
              </a:ext>
            </a:extLst>
          </p:cNvPr>
          <p:cNvSpPr>
            <a:spLocks noGrp="1"/>
          </p:cNvSpPr>
          <p:nvPr>
            <p:ph type="title"/>
          </p:nvPr>
        </p:nvSpPr>
        <p:spPr>
          <a:xfrm>
            <a:off x="640080" y="325369"/>
            <a:ext cx="4368602" cy="1956841"/>
          </a:xfrm>
        </p:spPr>
        <p:txBody>
          <a:bodyPr anchor="b">
            <a:normAutofit/>
          </a:bodyPr>
          <a:lstStyle/>
          <a:p>
            <a:r>
              <a:rPr lang="en-US" sz="4200" dirty="0"/>
              <a:t>How to seek counseling services</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AE33B808-F659-4D13-837D-0E4E9E0E7677}"/>
              </a:ext>
            </a:extLst>
          </p:cNvPr>
          <p:cNvSpPr>
            <a:spLocks noGrp="1"/>
          </p:cNvSpPr>
          <p:nvPr>
            <p:ph idx="1"/>
          </p:nvPr>
        </p:nvSpPr>
        <p:spPr>
          <a:xfrm>
            <a:off x="640080" y="2872899"/>
            <a:ext cx="4243589" cy="3320668"/>
          </a:xfrm>
        </p:spPr>
        <p:txBody>
          <a:bodyPr vert="horz" lIns="91440" tIns="45720" rIns="91440" bIns="45720" rtlCol="0" anchor="t">
            <a:normAutofit/>
          </a:bodyPr>
          <a:lstStyle/>
          <a:p>
            <a:r>
              <a:rPr lang="en-US" sz="2200" dirty="0"/>
              <a:t>Located in Simmons Hall 306</a:t>
            </a:r>
          </a:p>
          <a:p>
            <a:r>
              <a:rPr lang="en-US" sz="2200" dirty="0">
                <a:ea typeface="+mn-lt"/>
                <a:cs typeface="+mn-lt"/>
              </a:rPr>
              <a:t>Monday – Friday 8 am to 5 pm</a:t>
            </a:r>
          </a:p>
          <a:p>
            <a:r>
              <a:rPr lang="en-US" sz="2200" dirty="0">
                <a:cs typeface="Calibri"/>
              </a:rPr>
              <a:t>Call us at 330-972-7082 to learn more</a:t>
            </a:r>
          </a:p>
          <a:p>
            <a:r>
              <a:rPr lang="en-US" sz="2200" dirty="0">
                <a:cs typeface="Calibri"/>
              </a:rPr>
              <a:t>Intakes are walk-ins, same day</a:t>
            </a:r>
          </a:p>
          <a:p>
            <a:r>
              <a:rPr lang="en-US" sz="2200" dirty="0">
                <a:cs typeface="Calibri"/>
              </a:rPr>
              <a:t>www.uakron.edu/counseling</a:t>
            </a:r>
          </a:p>
          <a:p>
            <a:endParaRPr lang="en-US" sz="2200" dirty="0">
              <a:cs typeface="Calibri"/>
            </a:endParaRPr>
          </a:p>
        </p:txBody>
      </p:sp>
      <p:pic>
        <p:nvPicPr>
          <p:cNvPr id="7" name="Picture 6" descr="A large brick building&#10;&#10;Description automatically generated">
            <a:extLst>
              <a:ext uri="{FF2B5EF4-FFF2-40B4-BE49-F238E27FC236}">
                <a16:creationId xmlns:a16="http://schemas.microsoft.com/office/drawing/2014/main" id="{516E1669-D612-4886-A7F5-790612877174}"/>
              </a:ext>
            </a:extLst>
          </p:cNvPr>
          <p:cNvPicPr>
            <a:picLocks noChangeAspect="1"/>
          </p:cNvPicPr>
          <p:nvPr/>
        </p:nvPicPr>
        <p:blipFill rotWithShape="1">
          <a:blip r:embed="rId2">
            <a:extLst>
              <a:ext uri="{28A0092B-C50C-407E-A947-70E740481C1C}">
                <a14:useLocalDpi xmlns:a14="http://schemas.microsoft.com/office/drawing/2010/main" val="0"/>
              </a:ext>
            </a:extLst>
          </a:blip>
          <a:srcRect l="15556" r="1799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63028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A0A3-51DE-4914-9B16-441C1CEF58A9}"/>
              </a:ext>
            </a:extLst>
          </p:cNvPr>
          <p:cNvSpPr>
            <a:spLocks noGrp="1"/>
          </p:cNvSpPr>
          <p:nvPr>
            <p:ph type="title"/>
          </p:nvPr>
        </p:nvSpPr>
        <p:spPr>
          <a:xfrm>
            <a:off x="4965430" y="629268"/>
            <a:ext cx="6586491" cy="1286160"/>
          </a:xfrm>
        </p:spPr>
        <p:txBody>
          <a:bodyPr anchor="b">
            <a:normAutofit/>
          </a:bodyPr>
          <a:lstStyle/>
          <a:p>
            <a:pPr algn="ctr"/>
            <a:r>
              <a:rPr lang="en-US" sz="3200" dirty="0"/>
              <a:t>University of Akron </a:t>
            </a:r>
            <a:br>
              <a:rPr lang="en-US" sz="3200" dirty="0"/>
            </a:br>
            <a:r>
              <a:rPr lang="en-US" sz="3200" i="1" dirty="0"/>
              <a:t>Testing Centers</a:t>
            </a:r>
            <a:endParaRPr lang="en-US" sz="3200" dirty="0"/>
          </a:p>
        </p:txBody>
      </p:sp>
      <p:pic>
        <p:nvPicPr>
          <p:cNvPr id="1028" name="Picture 4" descr="Image of small paper-based testing room">
            <a:extLst>
              <a:ext uri="{FF2B5EF4-FFF2-40B4-BE49-F238E27FC236}">
                <a16:creationId xmlns:a16="http://schemas.microsoft.com/office/drawing/2014/main" id="{BCD1B473-EA99-4B65-8781-DA9A8B2A4CB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t="6874" r="2" b="8430"/>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1030" name="Content Placeholder 1029">
            <a:extLst>
              <a:ext uri="{FF2B5EF4-FFF2-40B4-BE49-F238E27FC236}">
                <a16:creationId xmlns:a16="http://schemas.microsoft.com/office/drawing/2014/main" id="{3410B4D0-807A-4C42-B3CE-36C5F60475CC}"/>
              </a:ext>
            </a:extLst>
          </p:cNvPr>
          <p:cNvSpPr>
            <a:spLocks noGrp="1"/>
          </p:cNvSpPr>
          <p:nvPr>
            <p:ph idx="1"/>
          </p:nvPr>
        </p:nvSpPr>
        <p:spPr>
          <a:xfrm>
            <a:off x="4965431" y="2438400"/>
            <a:ext cx="6586489" cy="3785419"/>
          </a:xfrm>
        </p:spPr>
        <p:txBody>
          <a:bodyPr>
            <a:normAutofit/>
          </a:bodyPr>
          <a:lstStyle/>
          <a:p>
            <a:pPr marL="0" indent="0">
              <a:buNone/>
            </a:pPr>
            <a:r>
              <a:rPr lang="en-US" b="1" dirty="0"/>
              <a:t>Counseling &amp; Testing Center (CTC)</a:t>
            </a:r>
          </a:p>
          <a:p>
            <a:r>
              <a:rPr lang="en-US" sz="2000" dirty="0"/>
              <a:t>15 computer seats, 16 accessible paper seats</a:t>
            </a:r>
          </a:p>
          <a:p>
            <a:r>
              <a:rPr lang="en-US" sz="2000" dirty="0"/>
              <a:t>Proctor wide range of exams including accommodated course testing, make-up testing, national standardized testing programs, certification/licensure, psychological assessments</a:t>
            </a:r>
          </a:p>
          <a:p>
            <a:pPr marL="0" indent="0">
              <a:buNone/>
            </a:pPr>
            <a:endParaRPr lang="en-US" sz="2000" dirty="0"/>
          </a:p>
          <a:p>
            <a:pPr marL="0" indent="0">
              <a:lnSpc>
                <a:spcPct val="100000"/>
              </a:lnSpc>
              <a:spcBef>
                <a:spcPts val="0"/>
              </a:spcBef>
              <a:buNone/>
            </a:pPr>
            <a:r>
              <a:rPr lang="en-US" sz="2000" dirty="0"/>
              <a:t>Director:  Sara Rieder Bennett</a:t>
            </a:r>
          </a:p>
          <a:p>
            <a:pPr marL="0" indent="0">
              <a:lnSpc>
                <a:spcPct val="100000"/>
              </a:lnSpc>
              <a:spcBef>
                <a:spcPts val="0"/>
              </a:spcBef>
              <a:buNone/>
            </a:pPr>
            <a:r>
              <a:rPr lang="en-US" sz="2000" dirty="0"/>
              <a:t>Testing Specialist: Meghan Redle, Sarah Weaver</a:t>
            </a:r>
          </a:p>
          <a:p>
            <a:pPr marL="0" indent="0">
              <a:lnSpc>
                <a:spcPct val="100000"/>
              </a:lnSpc>
              <a:spcBef>
                <a:spcPts val="0"/>
              </a:spcBef>
              <a:buNone/>
            </a:pPr>
            <a:r>
              <a:rPr lang="en-US" sz="2000" dirty="0"/>
              <a:t>Graduate and undergraduate test proctors</a:t>
            </a:r>
          </a:p>
        </p:txBody>
      </p:sp>
      <p:sp>
        <p:nvSpPr>
          <p:cNvPr id="3" name="Slide Number Placeholder 2">
            <a:extLst>
              <a:ext uri="{FF2B5EF4-FFF2-40B4-BE49-F238E27FC236}">
                <a16:creationId xmlns:a16="http://schemas.microsoft.com/office/drawing/2014/main" id="{74934D9C-D740-47FE-A6CB-F6C70BD2F4DE}"/>
              </a:ext>
            </a:extLst>
          </p:cNvPr>
          <p:cNvSpPr>
            <a:spLocks noGrp="1"/>
          </p:cNvSpPr>
          <p:nvPr>
            <p:ph type="sldNum" sz="quarter" idx="12"/>
          </p:nvPr>
        </p:nvSpPr>
        <p:spPr/>
        <p:txBody>
          <a:bodyPr/>
          <a:lstStyle/>
          <a:p>
            <a:fld id="{9E1D3781-BFB0-4452-8EEF-C3D18636E3FE}" type="slidenum">
              <a:rPr lang="en-US" smtClean="0"/>
              <a:t>8</a:t>
            </a:fld>
            <a:endParaRPr lang="en-US" dirty="0"/>
          </a:p>
        </p:txBody>
      </p:sp>
    </p:spTree>
    <p:extLst>
      <p:ext uri="{BB962C8B-B14F-4D97-AF65-F5344CB8AC3E}">
        <p14:creationId xmlns:p14="http://schemas.microsoft.com/office/powerpoint/2010/main" val="3694682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07B736-F6AC-45D4-91B1-AC224BC07FDC}"/>
              </a:ext>
            </a:extLst>
          </p:cNvPr>
          <p:cNvSpPr>
            <a:spLocks noGrp="1"/>
          </p:cNvSpPr>
          <p:nvPr>
            <p:ph type="title"/>
          </p:nvPr>
        </p:nvSpPr>
        <p:spPr>
          <a:xfrm>
            <a:off x="1285240" y="1050595"/>
            <a:ext cx="8074815" cy="1618489"/>
          </a:xfrm>
        </p:spPr>
        <p:txBody>
          <a:bodyPr anchor="ctr">
            <a:normAutofit/>
          </a:bodyPr>
          <a:lstStyle/>
          <a:p>
            <a:r>
              <a:rPr lang="en-US" sz="5000" dirty="0"/>
              <a:t>CTC – Testing Services Mission</a:t>
            </a:r>
          </a:p>
        </p:txBody>
      </p:sp>
      <p:sp>
        <p:nvSpPr>
          <p:cNvPr id="3" name="Content Placeholder 2">
            <a:extLst>
              <a:ext uri="{FF2B5EF4-FFF2-40B4-BE49-F238E27FC236}">
                <a16:creationId xmlns:a16="http://schemas.microsoft.com/office/drawing/2014/main" id="{D4C21D5A-D9BB-4360-9E98-2DDEDA802DCE}"/>
              </a:ext>
            </a:extLst>
          </p:cNvPr>
          <p:cNvSpPr>
            <a:spLocks noGrp="1"/>
          </p:cNvSpPr>
          <p:nvPr>
            <p:ph idx="1"/>
          </p:nvPr>
        </p:nvSpPr>
        <p:spPr>
          <a:xfrm>
            <a:off x="1285240" y="2307404"/>
            <a:ext cx="7625111" cy="3924656"/>
          </a:xfrm>
        </p:spPr>
        <p:txBody>
          <a:bodyPr anchor="t">
            <a:normAutofit/>
          </a:bodyPr>
          <a:lstStyle/>
          <a:p>
            <a:pPr marL="0" indent="0">
              <a:buNone/>
            </a:pPr>
            <a:r>
              <a:rPr lang="en-US" sz="2400" dirty="0"/>
              <a:t>Testing Services adheres to the mission of the Counseling &amp; Testing Center and promotes community engagement and student learning, success, and retention by providing a standardized testing environment for University and community members. The Testing Services differentiates itself and the University by its certification through the National College Testing Association (NCTA) and adheres to the NCTA Professional Standards and Guidelines.</a:t>
            </a:r>
            <a:endParaRPr lang="en-US" sz="2400" dirty="0">
              <a:cs typeface="Calibri"/>
            </a:endParaRPr>
          </a:p>
          <a:p>
            <a:pPr>
              <a:buFontTx/>
              <a:buChar char="-"/>
            </a:pPr>
            <a:r>
              <a:rPr lang="en-US" sz="2400" dirty="0"/>
              <a:t>Member of NCTA, Great Lakes College Testing Association, and NCTA Proctoring Network</a:t>
            </a:r>
            <a:endParaRPr lang="en-US" sz="2400" dirty="0">
              <a:cs typeface="Calibri"/>
            </a:endParaRPr>
          </a:p>
        </p:txBody>
      </p:sp>
    </p:spTree>
    <p:extLst>
      <p:ext uri="{BB962C8B-B14F-4D97-AF65-F5344CB8AC3E}">
        <p14:creationId xmlns:p14="http://schemas.microsoft.com/office/powerpoint/2010/main" val="703285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f89715846_win32">
  <a:themeElements>
    <a:clrScheme name="Custom 10">
      <a:dk1>
        <a:sysClr val="windowText" lastClr="000000"/>
      </a:dk1>
      <a:lt1>
        <a:sysClr val="window" lastClr="FFFFFF"/>
      </a:lt1>
      <a:dk2>
        <a:srgbClr val="025373"/>
      </a:dk2>
      <a:lt2>
        <a:srgbClr val="E7E6E6"/>
      </a:lt2>
      <a:accent1>
        <a:srgbClr val="236B73"/>
      </a:accent1>
      <a:accent2>
        <a:srgbClr val="41A6A6"/>
      </a:accent2>
      <a:accent3>
        <a:srgbClr val="D99B77"/>
      </a:accent3>
      <a:accent4>
        <a:srgbClr val="D9B6A3"/>
      </a:accent4>
      <a:accent5>
        <a:srgbClr val="F2A74B"/>
      </a:accent5>
      <a:accent6>
        <a:srgbClr val="4D748C"/>
      </a:accent6>
      <a:hlink>
        <a:srgbClr val="0563C1"/>
      </a:hlink>
      <a:folHlink>
        <a:srgbClr val="954F72"/>
      </a:folHlink>
    </a:clrScheme>
    <a:fontScheme name="Custom 115">
      <a:majorFont>
        <a:latin typeface="Century Gothic"/>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cean Presentation_tm89715846_Win32_JB_SL_v3" id="{FF20A971-F564-4CBD-8D9A-6CD4D6C5EAE2}" vid="{A8C690A1-1652-4BD3-A3B8-8D03220F2BD4}"/>
    </a:ext>
  </a:extLst>
</a:theme>
</file>

<file path=ppt/theme/theme3.xml><?xml version="1.0" encoding="utf-8"?>
<a:theme xmlns:a="http://schemas.openxmlformats.org/drawingml/2006/main" name="Badge">
  <a:themeElements>
    <a:clrScheme name="Custom 3">
      <a:dk1>
        <a:sysClr val="windowText" lastClr="000000"/>
      </a:dk1>
      <a:lt1>
        <a:sysClr val="window" lastClr="FFFFFF"/>
      </a:lt1>
      <a:dk2>
        <a:srgbClr val="1B2F36"/>
      </a:dk2>
      <a:lt2>
        <a:srgbClr val="F3F3F2"/>
      </a:lt2>
      <a:accent1>
        <a:srgbClr val="A38D51"/>
      </a:accent1>
      <a:accent2>
        <a:srgbClr val="212F77"/>
      </a:accent2>
      <a:accent3>
        <a:srgbClr val="182359"/>
      </a:accent3>
      <a:accent4>
        <a:srgbClr val="DBD2B7"/>
      </a:accent4>
      <a:accent5>
        <a:srgbClr val="CABB94"/>
      </a:accent5>
      <a:accent6>
        <a:srgbClr val="67645A"/>
      </a:accent6>
      <a:hlink>
        <a:srgbClr val="5D988C"/>
      </a:hlink>
      <a:folHlink>
        <a:srgbClr val="8467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7D20747AA33D43BBC8EEC57496FC19" ma:contentTypeVersion="11" ma:contentTypeDescription="Create a new document." ma:contentTypeScope="" ma:versionID="dff83d07f965fa17437e65340484e2c7">
  <xsd:schema xmlns:xsd="http://www.w3.org/2001/XMLSchema" xmlns:xs="http://www.w3.org/2001/XMLSchema" xmlns:p="http://schemas.microsoft.com/office/2006/metadata/properties" xmlns:ns2="2c08f8b2-14d6-4db9-848e-8b5bd74dfd7f" xmlns:ns3="f8a3deeb-5112-48ee-90a4-a5b9efc3705d" targetNamespace="http://schemas.microsoft.com/office/2006/metadata/properties" ma:root="true" ma:fieldsID="778c923c822d0e35d1144e51621b2377" ns2:_="" ns3:_="">
    <xsd:import namespace="2c08f8b2-14d6-4db9-848e-8b5bd74dfd7f"/>
    <xsd:import namespace="f8a3deeb-5112-48ee-90a4-a5b9efc3705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8f8b2-14d6-4db9-848e-8b5bd74dfd7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8a3deeb-5112-48ee-90a4-a5b9efc3705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2c08f8b2-14d6-4db9-848e-8b5bd74dfd7f">
      <UserInfo>
        <DisplayName>Couns Testing Staff</DisplayName>
        <AccountId>33</AccountId>
        <AccountType/>
      </UserInfo>
      <UserInfo>
        <DisplayName>System Account</DisplayName>
        <AccountId>1073741823</AccountId>
        <AccountType/>
      </UserInfo>
      <UserInfo>
        <DisplayName>ACL_FP2_CounselHome_Read</DisplayName>
        <AccountId>36</AccountId>
        <AccountType/>
      </UserInfo>
      <UserInfo>
        <DisplayName>ACL_FP2_CounselHome_CTCCLAB_Write</DisplayName>
        <AccountId>37</AccountId>
        <AccountType/>
      </UserInfo>
      <UserInfo>
        <DisplayName>ACLAdministrators</DisplayName>
        <AccountId>35</AccountId>
        <AccountType/>
      </UserInfo>
    </SharedWithUsers>
  </documentManagement>
</p:properties>
</file>

<file path=customXml/itemProps1.xml><?xml version="1.0" encoding="utf-8"?>
<ds:datastoreItem xmlns:ds="http://schemas.openxmlformats.org/officeDocument/2006/customXml" ds:itemID="{049DAEF6-D6C5-407D-BEBD-6B25B1E7E049}">
  <ds:schemaRefs>
    <ds:schemaRef ds:uri="2c08f8b2-14d6-4db9-848e-8b5bd74dfd7f"/>
    <ds:schemaRef ds:uri="f8a3deeb-5112-48ee-90a4-a5b9efc370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8FD6EED-062C-4062-B848-3061F0FFAF19}">
  <ds:schemaRefs>
    <ds:schemaRef ds:uri="http://schemas.microsoft.com/sharepoint/v3/contenttype/forms"/>
  </ds:schemaRefs>
</ds:datastoreItem>
</file>

<file path=customXml/itemProps3.xml><?xml version="1.0" encoding="utf-8"?>
<ds:datastoreItem xmlns:ds="http://schemas.openxmlformats.org/officeDocument/2006/customXml" ds:itemID="{B03A1FB3-C994-47E2-A890-FF72EA908A86}">
  <ds:schemaRefs>
    <ds:schemaRef ds:uri="2c08f8b2-14d6-4db9-848e-8b5bd74dfd7f"/>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tf44613219_win32</Template>
  <TotalTime>40</TotalTime>
  <Words>1480</Words>
  <Application>Microsoft Office PowerPoint</Application>
  <PresentationFormat>Widescreen</PresentationFormat>
  <Paragraphs>160</Paragraphs>
  <Slides>19</Slides>
  <Notes>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19</vt:i4>
      </vt:variant>
    </vt:vector>
  </HeadingPairs>
  <TitlesOfParts>
    <vt:vector size="32" baseType="lpstr">
      <vt:lpstr>Arial</vt:lpstr>
      <vt:lpstr>Avenir Next LT Pro Light</vt:lpstr>
      <vt:lpstr>Calibri</vt:lpstr>
      <vt:lpstr>Calibri Light</vt:lpstr>
      <vt:lpstr>Century Gothic</vt:lpstr>
      <vt:lpstr>Gill Sans MT</vt:lpstr>
      <vt:lpstr>Impact</vt:lpstr>
      <vt:lpstr>Lucida Bright</vt:lpstr>
      <vt:lpstr>Verdana</vt:lpstr>
      <vt:lpstr>Wingdings</vt:lpstr>
      <vt:lpstr>Office Theme</vt:lpstr>
      <vt:lpstr>tf89715846_win32</vt:lpstr>
      <vt:lpstr>Badge</vt:lpstr>
      <vt:lpstr>Counseling, Testing, and Accessibility at UA  Sara Rieder Bennett, Ph.D. Director of Testing, Psychologist  www.uakron.edu/testing </vt:lpstr>
      <vt:lpstr>Myth or Fact?</vt:lpstr>
      <vt:lpstr>Who are the Counselors?</vt:lpstr>
      <vt:lpstr>Counseling Services</vt:lpstr>
      <vt:lpstr>When to seek counseling services</vt:lpstr>
      <vt:lpstr>School is a marathon – not a sprint! </vt:lpstr>
      <vt:lpstr>How to seek counseling services</vt:lpstr>
      <vt:lpstr>University of Akron  Testing Centers</vt:lpstr>
      <vt:lpstr>CTC – Testing Services Mission</vt:lpstr>
      <vt:lpstr>University of Akron Testing Centers</vt:lpstr>
      <vt:lpstr>University of Akron  Testing Centers</vt:lpstr>
      <vt:lpstr>Testing Services</vt:lpstr>
      <vt:lpstr>The University of Akron  Office of Accessibility </vt:lpstr>
      <vt:lpstr>PowerPoint Presentation</vt:lpstr>
      <vt:lpstr>Register with the OA  It’s easy as 1-2-3</vt:lpstr>
      <vt:lpstr>PowerPoint Presentation</vt:lpstr>
      <vt:lpstr>Additional Supports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Counseling &amp; Testing Center</dc:title>
  <dc:creator>Altiere,Matthew J</dc:creator>
  <cp:lastModifiedBy>Heather Blake</cp:lastModifiedBy>
  <cp:revision>3</cp:revision>
  <dcterms:created xsi:type="dcterms:W3CDTF">2020-02-20T16:59:29Z</dcterms:created>
  <dcterms:modified xsi:type="dcterms:W3CDTF">2025-08-21T13:10:56Z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0x010100057D20747AA33D43BBC8EEC57496FC19</vt:lpwstr>
  </property>
  <property fmtid="{D5CDD505-2E9C-101B-9397-08002B2CF9AE}" pid="3" name="Order">
    <vt:r8>100</vt:r8>
  </property>
</Properties>
</file>